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5"/>
  </p:notesMasterIdLst>
  <p:handoutMasterIdLst>
    <p:handoutMasterId r:id="rId20"/>
  </p:handoutMasterIdLst>
  <p:sldIdLst>
    <p:sldId id="256" r:id="rId3"/>
    <p:sldId id="258" r:id="rId4"/>
    <p:sldId id="1749" r:id="rId6"/>
    <p:sldId id="1722" r:id="rId7"/>
    <p:sldId id="1748" r:id="rId8"/>
    <p:sldId id="1750" r:id="rId9"/>
    <p:sldId id="274" r:id="rId10"/>
    <p:sldId id="1761" r:id="rId11"/>
    <p:sldId id="1760" r:id="rId12"/>
    <p:sldId id="1751" r:id="rId13"/>
    <p:sldId id="1756" r:id="rId14"/>
    <p:sldId id="1757" r:id="rId15"/>
    <p:sldId id="1758" r:id="rId16"/>
    <p:sldId id="1759" r:id="rId17"/>
    <p:sldId id="297" r:id="rId18"/>
    <p:sldId id="287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CC"/>
    <a:srgbClr val="FFFFFF"/>
    <a:srgbClr val="0066FF"/>
    <a:srgbClr val="687991"/>
    <a:srgbClr val="E46536"/>
    <a:srgbClr val="3A3130"/>
    <a:srgbClr val="42566F"/>
    <a:srgbClr val="0C1618"/>
    <a:srgbClr val="1121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6182" autoAdjust="0"/>
  </p:normalViewPr>
  <p:slideViewPr>
    <p:cSldViewPr snapToGrid="0">
      <p:cViewPr varScale="1">
        <p:scale>
          <a:sx n="115" d="100"/>
          <a:sy n="115" d="100"/>
        </p:scale>
        <p:origin x="42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>
        <p:scale>
          <a:sx n="66" d="100"/>
          <a:sy n="66" d="100"/>
        </p:scale>
        <p:origin x="176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4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E89A-DDD1-4647-AF77-78D30A0F27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E89A-DDD1-4647-AF77-78D30A0F27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35E89A-DDD1-4647-AF77-78D30A0F27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4332" y="109381"/>
            <a:ext cx="1267882" cy="8709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4332" y="109381"/>
            <a:ext cx="1267882" cy="8709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4332" y="109381"/>
            <a:ext cx="1267882" cy="87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0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779" b="27777"/>
          <a:stretch>
            <a:fillRect/>
          </a:stretch>
        </p:blipFill>
        <p:spPr>
          <a:xfrm>
            <a:off x="995015" y="1028700"/>
            <a:ext cx="9686350" cy="5829300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1135063"/>
            <a:ext cx="1084579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3441299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400" smtClean="0">
                <a:solidFill>
                  <a:schemeClr val="tx2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</a:pPr>
            <a:r>
              <a:rPr lang="en-US" altLang="zh-CN" dirty="0"/>
              <a:t>Data</a:t>
            </a:r>
            <a:endParaRPr lang="en-US" altLang="zh-CN" dirty="0"/>
          </a:p>
        </p:txBody>
      </p:sp>
      <p:sp>
        <p:nvSpPr>
          <p:cNvPr id="6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3145028"/>
            <a:ext cx="10845798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  <a:endParaRPr lang="en-US" altLang="zh-CN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showMasterSp="0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717060" y="3204387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718176" y="4099737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  <a:endParaRPr lang="en-US" dirty="0"/>
          </a:p>
        </p:txBody>
      </p:sp>
      <p:sp>
        <p:nvSpPr>
          <p:cNvPr id="2" name="矩形 1"/>
          <p:cNvSpPr/>
          <p:nvPr userDrawn="1"/>
        </p:nvSpPr>
        <p:spPr>
          <a:xfrm>
            <a:off x="729723" y="1546620"/>
            <a:ext cx="5424958" cy="1510923"/>
          </a:xfrm>
          <a:prstGeom prst="rect">
            <a:avLst/>
          </a:prstGeom>
          <a:solidFill>
            <a:srgbClr val="0066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66FF"/>
              </a:solidFill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 flipV="1">
            <a:off x="675698" y="594519"/>
            <a:ext cx="0" cy="5668963"/>
          </a:xfrm>
          <a:prstGeom prst="line">
            <a:avLst/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04332" y="109381"/>
            <a:ext cx="1267882" cy="8709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704332" y="109381"/>
            <a:ext cx="1267882" cy="8709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7.xml"/><Relationship Id="rId7" Type="http://schemas.openxmlformats.org/officeDocument/2006/relationships/image" Target="../media/image13.jpeg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8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0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1.xml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12.xml"/><Relationship Id="rId7" Type="http://schemas.openxmlformats.org/officeDocument/2006/relationships/image" Target="../media/image39.pn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microsoft.com/office/2007/relationships/hdphoto" Target="../media/image42.wdp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53" y="3129191"/>
            <a:ext cx="5031678" cy="518661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 idx="4294967295"/>
          </p:nvPr>
        </p:nvSpPr>
        <p:spPr>
          <a:xfrm>
            <a:off x="669925" y="647701"/>
            <a:ext cx="7761231" cy="965198"/>
          </a:xfrm>
        </p:spPr>
        <p:txBody>
          <a:bodyPr>
            <a:normAutofit fontScale="90000"/>
          </a:bodyPr>
          <a:lstStyle/>
          <a:p>
            <a:r>
              <a:rPr lang="zh-CN" altLang="en-US" sz="4000" b="0">
                <a:solidFill>
                  <a:srgbClr val="0033CC"/>
                </a:solidFill>
                <a:latin typeface="+mn-lt"/>
              </a:rPr>
              <a:t>宁</a:t>
            </a:r>
            <a:r>
              <a:rPr lang="zh-CN" altLang="en-US" sz="4000" b="0">
                <a:solidFill>
                  <a:srgbClr val="0033CC"/>
                </a:solidFill>
                <a:latin typeface="+mn-lt"/>
              </a:rPr>
              <a:t>波</a:t>
            </a:r>
            <a:r>
              <a:rPr lang="zh-CN" altLang="en-US" sz="4000" b="0">
                <a:solidFill>
                  <a:srgbClr val="0033CC"/>
                </a:solidFill>
                <a:latin typeface="+mn-lt"/>
              </a:rPr>
              <a:t>文砾轴</a:t>
            </a:r>
            <a:r>
              <a:rPr lang="zh-CN" altLang="en-US" sz="4000" b="0" dirty="0">
                <a:solidFill>
                  <a:srgbClr val="0033CC"/>
                </a:solidFill>
                <a:latin typeface="+mn-lt"/>
              </a:rPr>
              <a:t>承有限</a:t>
            </a:r>
            <a:r>
              <a:rPr lang="zh-CN" altLang="en-US" sz="4000" b="0">
                <a:solidFill>
                  <a:srgbClr val="0033CC"/>
                </a:solidFill>
                <a:latin typeface="+mn-lt"/>
              </a:rPr>
              <a:t>公</a:t>
            </a:r>
            <a:r>
              <a:rPr lang="zh-CN" altLang="en-US" sz="4000" b="0" smtClean="0">
                <a:solidFill>
                  <a:srgbClr val="0033CC"/>
                </a:solidFill>
                <a:latin typeface="+mn-lt"/>
              </a:rPr>
              <a:t>司</a:t>
            </a:r>
            <a:br>
              <a:rPr lang="en-US" altLang="zh-CN" sz="4000" b="0" smtClean="0">
                <a:solidFill>
                  <a:srgbClr val="0033CC"/>
                </a:solidFill>
                <a:latin typeface="+mn-lt"/>
              </a:rPr>
            </a:br>
            <a:r>
              <a:rPr lang="zh-CN" altLang="en-US" sz="4000" b="0">
                <a:solidFill>
                  <a:srgbClr val="0033CC"/>
                </a:solidFill>
                <a:latin typeface="+mn-lt"/>
              </a:rPr>
              <a:t>宁波文砾智能科技</a:t>
            </a:r>
            <a:r>
              <a:rPr lang="zh-CN" altLang="en-US" sz="4000" b="0">
                <a:solidFill>
                  <a:srgbClr val="0033CC"/>
                </a:solidFill>
                <a:latin typeface="+mn-lt"/>
              </a:rPr>
              <a:t>有限公司</a:t>
            </a:r>
            <a:endParaRPr lang="zh-CN" altLang="en-US" b="0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19" name="标题 3"/>
          <p:cNvSpPr txBox="1"/>
          <p:nvPr/>
        </p:nvSpPr>
        <p:spPr>
          <a:xfrm>
            <a:off x="669925" y="1374272"/>
            <a:ext cx="8156128" cy="851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dirty="0">
                <a:solidFill>
                  <a:srgbClr val="0033CC"/>
                </a:solidFill>
              </a:rPr>
              <a:t>NINGBO WENLI BEARING Co., LTD</a:t>
            </a:r>
            <a:endParaRPr lang="zh-CN" altLang="en-US" sz="1800" dirty="0">
              <a:solidFill>
                <a:srgbClr val="0033CC"/>
              </a:solidFill>
            </a:endParaRPr>
          </a:p>
        </p:txBody>
      </p:sp>
      <p:sp>
        <p:nvSpPr>
          <p:cNvPr id="20" name="标题 3"/>
          <p:cNvSpPr txBox="1"/>
          <p:nvPr/>
        </p:nvSpPr>
        <p:spPr>
          <a:xfrm>
            <a:off x="1850044" y="5550663"/>
            <a:ext cx="6255334" cy="5655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0" dirty="0">
                <a:solidFill>
                  <a:srgbClr val="0033CC"/>
                </a:solidFill>
              </a:rPr>
              <a:t>浙江省宁波市高新区贵驷街道新材料科技城</a:t>
            </a:r>
            <a:endParaRPr lang="zh-CN" altLang="en-US" sz="1400" b="0" dirty="0">
              <a:solidFill>
                <a:srgbClr val="0033CC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9925" y="287500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公司简介</a:t>
            </a:r>
            <a:endParaRPr lang="zh-CN" altLang="en-US" sz="6600" b="1" dirty="0">
              <a:solidFill>
                <a:schemeClr val="tx1">
                  <a:lumMod val="85000"/>
                  <a:lumOff val="1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任意多边形 36"/>
          <p:cNvSpPr/>
          <p:nvPr/>
        </p:nvSpPr>
        <p:spPr bwMode="auto">
          <a:xfrm>
            <a:off x="1210051" y="5757231"/>
            <a:ext cx="537918" cy="265043"/>
          </a:xfrm>
          <a:custGeom>
            <a:avLst/>
            <a:gdLst>
              <a:gd name="connsiteX0" fmla="*/ 586192 w 1191679"/>
              <a:gd name="connsiteY0" fmla="*/ 0 h 587164"/>
              <a:gd name="connsiteX1" fmla="*/ 1191679 w 1191679"/>
              <a:gd name="connsiteY1" fmla="*/ 0 h 587164"/>
              <a:gd name="connsiteX2" fmla="*/ 604839 w 1191679"/>
              <a:gd name="connsiteY2" fmla="*/ 587164 h 587164"/>
              <a:gd name="connsiteX3" fmla="*/ 0 w 1191679"/>
              <a:gd name="connsiteY3" fmla="*/ 587164 h 58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679" h="587164">
                <a:moveTo>
                  <a:pt x="586192" y="0"/>
                </a:moveTo>
                <a:lnTo>
                  <a:pt x="1191679" y="0"/>
                </a:lnTo>
                <a:lnTo>
                  <a:pt x="604839" y="587164"/>
                </a:lnTo>
                <a:lnTo>
                  <a:pt x="0" y="587164"/>
                </a:lnTo>
                <a:close/>
              </a:path>
            </a:pathLst>
          </a:custGeom>
          <a:gradFill flip="none" rotWithShape="1">
            <a:gsLst>
              <a:gs pos="0">
                <a:srgbClr val="2662B0"/>
              </a:gs>
              <a:gs pos="100000">
                <a:srgbClr val="0A2A6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 37"/>
          <p:cNvSpPr/>
          <p:nvPr/>
        </p:nvSpPr>
        <p:spPr bwMode="auto">
          <a:xfrm>
            <a:off x="825470" y="5757231"/>
            <a:ext cx="537918" cy="265043"/>
          </a:xfrm>
          <a:custGeom>
            <a:avLst/>
            <a:gdLst>
              <a:gd name="connsiteX0" fmla="*/ 586192 w 1191679"/>
              <a:gd name="connsiteY0" fmla="*/ 0 h 587164"/>
              <a:gd name="connsiteX1" fmla="*/ 1191679 w 1191679"/>
              <a:gd name="connsiteY1" fmla="*/ 0 h 587164"/>
              <a:gd name="connsiteX2" fmla="*/ 604839 w 1191679"/>
              <a:gd name="connsiteY2" fmla="*/ 587164 h 587164"/>
              <a:gd name="connsiteX3" fmla="*/ 0 w 1191679"/>
              <a:gd name="connsiteY3" fmla="*/ 587164 h 58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1679" h="587164">
                <a:moveTo>
                  <a:pt x="586192" y="0"/>
                </a:moveTo>
                <a:lnTo>
                  <a:pt x="1191679" y="0"/>
                </a:lnTo>
                <a:lnTo>
                  <a:pt x="604839" y="587164"/>
                </a:lnTo>
                <a:lnTo>
                  <a:pt x="0" y="587164"/>
                </a:lnTo>
                <a:close/>
              </a:path>
            </a:pathLst>
          </a:custGeom>
          <a:gradFill>
            <a:gsLst>
              <a:gs pos="0">
                <a:srgbClr val="C21302"/>
              </a:gs>
              <a:gs pos="100000">
                <a:srgbClr val="940B0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06200" y="4165600"/>
            <a:ext cx="3687999" cy="114300"/>
          </a:xfrm>
          <a:prstGeom prst="rect">
            <a:avLst/>
          </a:prstGeom>
          <a:gradFill flip="none" rotWithShape="1">
            <a:gsLst>
              <a:gs pos="0">
                <a:srgbClr val="2662B0"/>
              </a:gs>
              <a:gs pos="100000">
                <a:srgbClr val="0A2A6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201" y="4500848"/>
            <a:ext cx="2760899" cy="114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200" y="4877809"/>
            <a:ext cx="2113200" cy="114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7" grpId="0" animBg="1"/>
      <p:bldP spid="18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平行四边形 28"/>
          <p:cNvSpPr/>
          <p:nvPr/>
        </p:nvSpPr>
        <p:spPr>
          <a:xfrm>
            <a:off x="6967053" y="4633323"/>
            <a:ext cx="1953211" cy="201930"/>
          </a:xfrm>
          <a:prstGeom prst="parallelogram">
            <a:avLst>
              <a:gd name="adj" fmla="val 98704"/>
            </a:avLst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135383" y="-1847358"/>
            <a:ext cx="3670729" cy="3670728"/>
          </a:xfrm>
          <a:custGeom>
            <a:avLst/>
            <a:gdLst>
              <a:gd name="connsiteX0" fmla="*/ 1122362 w 2244725"/>
              <a:gd name="connsiteY0" fmla="*/ 0 h 2244724"/>
              <a:gd name="connsiteX1" fmla="*/ 2244725 w 2244725"/>
              <a:gd name="connsiteY1" fmla="*/ 1122362 h 2244724"/>
              <a:gd name="connsiteX2" fmla="*/ 1122362 w 2244725"/>
              <a:gd name="connsiteY2" fmla="*/ 2244724 h 2244724"/>
              <a:gd name="connsiteX3" fmla="*/ 0 w 2244725"/>
              <a:gd name="connsiteY3" fmla="*/ 1122362 h 224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725" h="2244724">
                <a:moveTo>
                  <a:pt x="1122362" y="0"/>
                </a:moveTo>
                <a:lnTo>
                  <a:pt x="2244725" y="1122362"/>
                </a:lnTo>
                <a:lnTo>
                  <a:pt x="1122362" y="2244724"/>
                </a:lnTo>
                <a:lnTo>
                  <a:pt x="0" y="11223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-1839430" y="-1847358"/>
            <a:ext cx="3670729" cy="3670728"/>
          </a:xfrm>
          <a:custGeom>
            <a:avLst/>
            <a:gdLst>
              <a:gd name="connsiteX0" fmla="*/ 1122362 w 2244725"/>
              <a:gd name="connsiteY0" fmla="*/ 0 h 2244724"/>
              <a:gd name="connsiteX1" fmla="*/ 2244725 w 2244725"/>
              <a:gd name="connsiteY1" fmla="*/ 1122362 h 2244724"/>
              <a:gd name="connsiteX2" fmla="*/ 1122362 w 2244725"/>
              <a:gd name="connsiteY2" fmla="*/ 2244724 h 2244724"/>
              <a:gd name="connsiteX3" fmla="*/ 0 w 2244725"/>
              <a:gd name="connsiteY3" fmla="*/ 1122362 h 224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725" h="2244724">
                <a:moveTo>
                  <a:pt x="1122362" y="0"/>
                </a:moveTo>
                <a:lnTo>
                  <a:pt x="2244725" y="1122362"/>
                </a:lnTo>
                <a:lnTo>
                  <a:pt x="1122362" y="2244724"/>
                </a:lnTo>
                <a:lnTo>
                  <a:pt x="0" y="11223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147977" y="172629"/>
            <a:ext cx="3670729" cy="3670728"/>
          </a:xfrm>
          <a:custGeom>
            <a:avLst/>
            <a:gdLst>
              <a:gd name="connsiteX0" fmla="*/ 1122362 w 2244725"/>
              <a:gd name="connsiteY0" fmla="*/ 0 h 2244724"/>
              <a:gd name="connsiteX1" fmla="*/ 2244725 w 2244725"/>
              <a:gd name="connsiteY1" fmla="*/ 1122362 h 2244724"/>
              <a:gd name="connsiteX2" fmla="*/ 1122362 w 2244725"/>
              <a:gd name="connsiteY2" fmla="*/ 2244724 h 2244724"/>
              <a:gd name="connsiteX3" fmla="*/ 0 w 2244725"/>
              <a:gd name="connsiteY3" fmla="*/ 1122362 h 224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725" h="2244724">
                <a:moveTo>
                  <a:pt x="1122362" y="0"/>
                </a:moveTo>
                <a:lnTo>
                  <a:pt x="2244725" y="1122362"/>
                </a:lnTo>
                <a:lnTo>
                  <a:pt x="1122362" y="2244724"/>
                </a:lnTo>
                <a:lnTo>
                  <a:pt x="0" y="1122362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-1839431" y="2192616"/>
            <a:ext cx="3670729" cy="3670728"/>
          </a:xfrm>
          <a:custGeom>
            <a:avLst/>
            <a:gdLst>
              <a:gd name="connsiteX0" fmla="*/ 1122362 w 2244725"/>
              <a:gd name="connsiteY0" fmla="*/ 0 h 2244724"/>
              <a:gd name="connsiteX1" fmla="*/ 2244725 w 2244725"/>
              <a:gd name="connsiteY1" fmla="*/ 1122362 h 2244724"/>
              <a:gd name="connsiteX2" fmla="*/ 1122362 w 2244725"/>
              <a:gd name="connsiteY2" fmla="*/ 2244724 h 2244724"/>
              <a:gd name="connsiteX3" fmla="*/ 0 w 2244725"/>
              <a:gd name="connsiteY3" fmla="*/ 1122362 h 2244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44725" h="2244724">
                <a:moveTo>
                  <a:pt x="1122362" y="0"/>
                </a:moveTo>
                <a:lnTo>
                  <a:pt x="2244725" y="1122362"/>
                </a:lnTo>
                <a:lnTo>
                  <a:pt x="1122362" y="2244724"/>
                </a:lnTo>
                <a:lnTo>
                  <a:pt x="0" y="1122362"/>
                </a:lnTo>
                <a:close/>
              </a:path>
            </a:pathLst>
          </a:custGeom>
          <a:gradFill flip="none" rotWithShape="1">
            <a:gsLst>
              <a:gs pos="0">
                <a:srgbClr val="C21302"/>
              </a:gs>
              <a:gs pos="100000">
                <a:srgbClr val="940B01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任意多边形 46"/>
          <p:cNvSpPr/>
          <p:nvPr/>
        </p:nvSpPr>
        <p:spPr bwMode="auto">
          <a:xfrm>
            <a:off x="-344854" y="2345626"/>
            <a:ext cx="5124135" cy="4512374"/>
          </a:xfrm>
          <a:custGeom>
            <a:avLst/>
            <a:gdLst>
              <a:gd name="connsiteX0" fmla="*/ 4497398 w 5124135"/>
              <a:gd name="connsiteY0" fmla="*/ 0 h 4512374"/>
              <a:gd name="connsiteX1" fmla="*/ 5124135 w 5124135"/>
              <a:gd name="connsiteY1" fmla="*/ 0 h 4512374"/>
              <a:gd name="connsiteX2" fmla="*/ 626737 w 5124135"/>
              <a:gd name="connsiteY2" fmla="*/ 4512374 h 4512374"/>
              <a:gd name="connsiteX3" fmla="*/ 0 w 5124135"/>
              <a:gd name="connsiteY3" fmla="*/ 4512374 h 451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24135" h="4512374">
                <a:moveTo>
                  <a:pt x="4497398" y="0"/>
                </a:moveTo>
                <a:lnTo>
                  <a:pt x="5124135" y="0"/>
                </a:lnTo>
                <a:lnTo>
                  <a:pt x="626737" y="4512374"/>
                </a:lnTo>
                <a:lnTo>
                  <a:pt x="0" y="4512374"/>
                </a:lnTo>
                <a:close/>
              </a:path>
            </a:pathLst>
          </a:custGeom>
          <a:gradFill>
            <a:gsLst>
              <a:gs pos="0">
                <a:srgbClr val="2662B0"/>
              </a:gs>
              <a:gs pos="100000">
                <a:srgbClr val="0A2A6E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TextBox 11"/>
          <p:cNvSpPr txBox="1"/>
          <p:nvPr/>
        </p:nvSpPr>
        <p:spPr>
          <a:xfrm>
            <a:off x="7189197" y="928277"/>
            <a:ext cx="3693703" cy="92333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CONTENTS</a:t>
            </a:r>
            <a:endParaRPr lang="zh-CN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平行四边形 33"/>
          <p:cNvSpPr/>
          <p:nvPr/>
        </p:nvSpPr>
        <p:spPr>
          <a:xfrm>
            <a:off x="7082838" y="2322483"/>
            <a:ext cx="1953211" cy="201930"/>
          </a:xfrm>
          <a:prstGeom prst="parallelogram">
            <a:avLst>
              <a:gd name="adj" fmla="val 98704"/>
            </a:avLst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平行四边形 35"/>
          <p:cNvSpPr/>
          <p:nvPr/>
        </p:nvSpPr>
        <p:spPr>
          <a:xfrm>
            <a:off x="7082838" y="3830649"/>
            <a:ext cx="1953211" cy="201930"/>
          </a:xfrm>
          <a:prstGeom prst="parallelogram">
            <a:avLst>
              <a:gd name="adj" fmla="val 98704"/>
            </a:avLst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267448" y="2254171"/>
            <a:ext cx="1158009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1600" dirty="0">
                <a:solidFill>
                  <a:srgbClr val="C21302"/>
                </a:solidFill>
              </a:rPr>
              <a:t>COMPANY</a:t>
            </a:r>
            <a:endParaRPr lang="en-US" altLang="zh-CN" sz="1600" dirty="0">
              <a:solidFill>
                <a:srgbClr val="C21302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67448" y="3762337"/>
            <a:ext cx="1119217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1600" dirty="0">
                <a:solidFill>
                  <a:srgbClr val="C21302"/>
                </a:solidFill>
              </a:rPr>
              <a:t>PRODUCT</a:t>
            </a:r>
            <a:endParaRPr lang="en-US" altLang="zh-CN" sz="1600" dirty="0">
              <a:solidFill>
                <a:srgbClr val="C21302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37112" y="2223393"/>
            <a:ext cx="122501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公司概况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37112" y="3731559"/>
            <a:ext cx="121058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产品介绍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平行四边形 22"/>
          <p:cNvSpPr/>
          <p:nvPr/>
        </p:nvSpPr>
        <p:spPr>
          <a:xfrm>
            <a:off x="7082838" y="3103617"/>
            <a:ext cx="1953211" cy="201930"/>
          </a:xfrm>
          <a:prstGeom prst="parallelogram">
            <a:avLst>
              <a:gd name="adj" fmla="val 98704"/>
            </a:avLst>
          </a:prstGeom>
          <a:solidFill>
            <a:srgbClr val="E5E5E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67448" y="3035305"/>
            <a:ext cx="1496756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1600" dirty="0">
                <a:solidFill>
                  <a:srgbClr val="C21302"/>
                </a:solidFill>
              </a:rPr>
              <a:t>MANUFACTURE</a:t>
            </a:r>
            <a:endParaRPr lang="en-US" altLang="zh-CN" sz="1600" dirty="0">
              <a:solidFill>
                <a:srgbClr val="C21302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237112" y="3004527"/>
            <a:ext cx="121058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生产资源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48964" y="4538689"/>
            <a:ext cx="1620957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altLang="zh-CN" sz="1600" dirty="0">
                <a:solidFill>
                  <a:srgbClr val="C21302"/>
                </a:solidFill>
                <a:cs typeface="+mn-ea"/>
                <a:sym typeface="+mn-lt"/>
              </a:rPr>
              <a:t>STRATEGIC GOAL</a:t>
            </a:r>
            <a:endParaRPr lang="en-US" altLang="zh-CN" sz="1600" dirty="0">
              <a:solidFill>
                <a:srgbClr val="C21302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64945" y="4503455"/>
            <a:ext cx="126829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战略目标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33004" y="18668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z="100" spc="10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  <a:r>
              <a:rPr lang="en-US" altLang="zh-CN" spc="10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chemeClr val="bg1">
                  <a:alpha val="8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标题 4"/>
          <p:cNvSpPr txBox="1"/>
          <p:nvPr/>
        </p:nvSpPr>
        <p:spPr>
          <a:xfrm>
            <a:off x="804480" y="3429000"/>
            <a:ext cx="541918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公司概况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1" name="文本占位符 5"/>
          <p:cNvSpPr txBox="1"/>
          <p:nvPr/>
        </p:nvSpPr>
        <p:spPr>
          <a:xfrm>
            <a:off x="804480" y="4461252"/>
            <a:ext cx="5419185" cy="58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cs typeface="+mn-ea"/>
                <a:sym typeface="+mn-lt"/>
              </a:rPr>
              <a:t>成立时间、组织结构、企业文化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53" y="3129191"/>
            <a:ext cx="5031678" cy="518661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公司概况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669924" y="6240463"/>
            <a:ext cx="6146310" cy="205161"/>
          </a:xfrm>
          <a:solidFill>
            <a:srgbClr val="0066FF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  <p:grpSp>
        <p:nvGrpSpPr>
          <p:cNvPr id="5" name="20754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/>
        </p:nvGrpSpPr>
        <p:grpSpPr>
          <a:xfrm>
            <a:off x="673100" y="1469611"/>
            <a:ext cx="10847388" cy="4687277"/>
            <a:chOff x="673100" y="1469611"/>
            <a:chExt cx="10847388" cy="4687277"/>
          </a:xfrm>
        </p:grpSpPr>
        <p:sp>
          <p:nvSpPr>
            <p:cNvPr id="6" name="iṩlidè"/>
            <p:cNvSpPr/>
            <p:nvPr/>
          </p:nvSpPr>
          <p:spPr bwMode="auto">
            <a:xfrm>
              <a:off x="673100" y="3983292"/>
              <a:ext cx="3020766" cy="2163508"/>
            </a:xfrm>
            <a:custGeom>
              <a:avLst/>
              <a:gdLst>
                <a:gd name="T0" fmla="*/ 1320 w 2967"/>
                <a:gd name="T1" fmla="*/ 2125 h 2125"/>
                <a:gd name="T2" fmla="*/ 2967 w 2967"/>
                <a:gd name="T3" fmla="*/ 733 h 2125"/>
                <a:gd name="T4" fmla="*/ 2697 w 2967"/>
                <a:gd name="T5" fmla="*/ 239 h 2125"/>
                <a:gd name="T6" fmla="*/ 2228 w 2967"/>
                <a:gd name="T7" fmla="*/ 0 h 2125"/>
                <a:gd name="T8" fmla="*/ 0 w 2967"/>
                <a:gd name="T9" fmla="*/ 1759 h 2125"/>
                <a:gd name="T10" fmla="*/ 2 w 2967"/>
                <a:gd name="T11" fmla="*/ 2122 h 2125"/>
                <a:gd name="T12" fmla="*/ 1320 w 2967"/>
                <a:gd name="T13" fmla="*/ 2125 h 2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7" h="2125">
                  <a:moveTo>
                    <a:pt x="1320" y="2125"/>
                  </a:moveTo>
                  <a:lnTo>
                    <a:pt x="2967" y="733"/>
                  </a:lnTo>
                  <a:lnTo>
                    <a:pt x="2697" y="239"/>
                  </a:lnTo>
                  <a:lnTo>
                    <a:pt x="2228" y="0"/>
                  </a:lnTo>
                  <a:lnTo>
                    <a:pt x="0" y="1759"/>
                  </a:lnTo>
                  <a:lnTo>
                    <a:pt x="2" y="2122"/>
                  </a:lnTo>
                  <a:lnTo>
                    <a:pt x="1320" y="2125"/>
                  </a:lnTo>
                  <a:close/>
                </a:path>
              </a:pathLst>
            </a:custGeom>
            <a:solidFill>
              <a:srgbClr val="68799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7" name="í$liďê"/>
            <p:cNvSpPr/>
            <p:nvPr/>
          </p:nvSpPr>
          <p:spPr bwMode="auto">
            <a:xfrm rot="21480000">
              <a:off x="2151553" y="4433688"/>
              <a:ext cx="2859684" cy="1723200"/>
            </a:xfrm>
            <a:custGeom>
              <a:avLst/>
              <a:gdLst>
                <a:gd name="connsiteX0" fmla="*/ 2107292 w 2859684"/>
                <a:gd name="connsiteY0" fmla="*/ 0 h 1723200"/>
                <a:gd name="connsiteX1" fmla="*/ 2584791 w 2859684"/>
                <a:gd name="connsiteY1" fmla="*/ 243331 h 1723200"/>
                <a:gd name="connsiteX2" fmla="*/ 2859684 w 2859684"/>
                <a:gd name="connsiteY2" fmla="*/ 746283 h 1723200"/>
                <a:gd name="connsiteX3" fmla="*/ 1703806 w 2859684"/>
                <a:gd name="connsiteY3" fmla="*/ 1723200 h 1723200"/>
                <a:gd name="connsiteX4" fmla="*/ 0 w 2859684"/>
                <a:gd name="connsiteY4" fmla="*/ 1663701 h 17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9684" h="1723200">
                  <a:moveTo>
                    <a:pt x="2107292" y="0"/>
                  </a:moveTo>
                  <a:lnTo>
                    <a:pt x="2584791" y="243331"/>
                  </a:lnTo>
                  <a:lnTo>
                    <a:pt x="2859684" y="746283"/>
                  </a:lnTo>
                  <a:lnTo>
                    <a:pt x="1703806" y="1723200"/>
                  </a:lnTo>
                  <a:lnTo>
                    <a:pt x="0" y="16637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8" name="iṩ1íďé"/>
            <p:cNvSpPr/>
            <p:nvPr/>
          </p:nvSpPr>
          <p:spPr bwMode="auto">
            <a:xfrm>
              <a:off x="673100" y="2495154"/>
              <a:ext cx="2936262" cy="3136832"/>
            </a:xfrm>
            <a:custGeom>
              <a:avLst/>
              <a:gdLst>
                <a:gd name="T0" fmla="*/ 2080 w 2884"/>
                <a:gd name="T1" fmla="*/ 0 h 3081"/>
                <a:gd name="T2" fmla="*/ 0 w 2884"/>
                <a:gd name="T3" fmla="*/ 1655 h 3081"/>
                <a:gd name="T4" fmla="*/ 0 w 2884"/>
                <a:gd name="T5" fmla="*/ 3081 h 3081"/>
                <a:gd name="T6" fmla="*/ 2884 w 2884"/>
                <a:gd name="T7" fmla="*/ 796 h 3081"/>
                <a:gd name="T8" fmla="*/ 2591 w 2884"/>
                <a:gd name="T9" fmla="*/ 259 h 3081"/>
                <a:gd name="T10" fmla="*/ 2080 w 2884"/>
                <a:gd name="T11" fmla="*/ 0 h 3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4" h="3081">
                  <a:moveTo>
                    <a:pt x="2080" y="0"/>
                  </a:moveTo>
                  <a:lnTo>
                    <a:pt x="0" y="1655"/>
                  </a:lnTo>
                  <a:lnTo>
                    <a:pt x="0" y="3081"/>
                  </a:lnTo>
                  <a:lnTo>
                    <a:pt x="2884" y="796"/>
                  </a:lnTo>
                  <a:lnTo>
                    <a:pt x="2591" y="259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66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9" name="îṡ1iḑê"/>
            <p:cNvSpPr/>
            <p:nvPr/>
          </p:nvSpPr>
          <p:spPr bwMode="auto">
            <a:xfrm>
              <a:off x="2859488" y="2423248"/>
              <a:ext cx="878104" cy="853459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chemeClr val="accent1"/>
            </a:solidFill>
            <a:ln w="114300">
              <a:solidFill>
                <a:schemeClr val="bg1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0" name="îṩlïḑe"/>
            <p:cNvSpPr/>
            <p:nvPr/>
          </p:nvSpPr>
          <p:spPr bwMode="auto">
            <a:xfrm>
              <a:off x="2974807" y="3917514"/>
              <a:ext cx="825972" cy="802791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114300">
              <a:solidFill>
                <a:schemeClr val="bg1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1" name="îṩḻîdé"/>
            <p:cNvSpPr/>
            <p:nvPr/>
          </p:nvSpPr>
          <p:spPr bwMode="auto">
            <a:xfrm>
              <a:off x="4310808" y="4318276"/>
              <a:ext cx="825972" cy="802791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114300">
              <a:solidFill>
                <a:schemeClr val="bg1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2" name="iŝľïḍè"/>
            <p:cNvSpPr/>
            <p:nvPr/>
          </p:nvSpPr>
          <p:spPr bwMode="auto">
            <a:xfrm>
              <a:off x="2866228" y="2421901"/>
              <a:ext cx="878104" cy="853459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rgbClr val="0066FF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13" name="íṣlîḍé"/>
            <p:cNvSpPr/>
            <p:nvPr/>
          </p:nvSpPr>
          <p:spPr bwMode="auto">
            <a:xfrm>
              <a:off x="2981147" y="3916247"/>
              <a:ext cx="825972" cy="802791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rgbClr val="68799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4" name="îsḷîdê"/>
            <p:cNvSpPr/>
            <p:nvPr/>
          </p:nvSpPr>
          <p:spPr bwMode="auto">
            <a:xfrm>
              <a:off x="4317148" y="4317009"/>
              <a:ext cx="825972" cy="802791"/>
            </a:xfrm>
            <a:custGeom>
              <a:avLst/>
              <a:gdLst>
                <a:gd name="T0" fmla="*/ 557 w 678"/>
                <a:gd name="T1" fmla="*/ 594 h 659"/>
                <a:gd name="T2" fmla="*/ 574 w 678"/>
                <a:gd name="T3" fmla="*/ 522 h 659"/>
                <a:gd name="T4" fmla="*/ 627 w 678"/>
                <a:gd name="T5" fmla="*/ 468 h 659"/>
                <a:gd name="T6" fmla="*/ 570 w 678"/>
                <a:gd name="T7" fmla="*/ 452 h 659"/>
                <a:gd name="T8" fmla="*/ 542 w 678"/>
                <a:gd name="T9" fmla="*/ 404 h 659"/>
                <a:gd name="T10" fmla="*/ 574 w 678"/>
                <a:gd name="T11" fmla="*/ 352 h 659"/>
                <a:gd name="T12" fmla="*/ 614 w 678"/>
                <a:gd name="T13" fmla="*/ 310 h 659"/>
                <a:gd name="T14" fmla="*/ 543 w 678"/>
                <a:gd name="T15" fmla="*/ 286 h 659"/>
                <a:gd name="T16" fmla="*/ 509 w 678"/>
                <a:gd name="T17" fmla="*/ 249 h 659"/>
                <a:gd name="T18" fmla="*/ 645 w 678"/>
                <a:gd name="T19" fmla="*/ 90 h 659"/>
                <a:gd name="T20" fmla="*/ 677 w 678"/>
                <a:gd name="T21" fmla="*/ 35 h 659"/>
                <a:gd name="T22" fmla="*/ 646 w 678"/>
                <a:gd name="T23" fmla="*/ 0 h 659"/>
                <a:gd name="T24" fmla="*/ 588 w 678"/>
                <a:gd name="T25" fmla="*/ 27 h 659"/>
                <a:gd name="T26" fmla="*/ 416 w 678"/>
                <a:gd name="T27" fmla="*/ 146 h 659"/>
                <a:gd name="T28" fmla="*/ 383 w 678"/>
                <a:gd name="T29" fmla="*/ 109 h 659"/>
                <a:gd name="T30" fmla="*/ 366 w 678"/>
                <a:gd name="T31" fmla="*/ 36 h 659"/>
                <a:gd name="T32" fmla="*/ 320 w 678"/>
                <a:gd name="T33" fmla="*/ 71 h 659"/>
                <a:gd name="T34" fmla="*/ 265 w 678"/>
                <a:gd name="T35" fmla="*/ 98 h 659"/>
                <a:gd name="T36" fmla="*/ 220 w 678"/>
                <a:gd name="T37" fmla="*/ 65 h 659"/>
                <a:gd name="T38" fmla="*/ 210 w 678"/>
                <a:gd name="T39" fmla="*/ 6 h 659"/>
                <a:gd name="T40" fmla="*/ 151 w 678"/>
                <a:gd name="T41" fmla="*/ 54 h 659"/>
                <a:gd name="T42" fmla="*/ 78 w 678"/>
                <a:gd name="T43" fmla="*/ 63 h 659"/>
                <a:gd name="T44" fmla="*/ 45 w 678"/>
                <a:gd name="T45" fmla="*/ 95 h 659"/>
                <a:gd name="T46" fmla="*/ 300 w 678"/>
                <a:gd name="T47" fmla="*/ 289 h 659"/>
                <a:gd name="T48" fmla="*/ 85 w 678"/>
                <a:gd name="T49" fmla="*/ 450 h 659"/>
                <a:gd name="T50" fmla="*/ 24 w 678"/>
                <a:gd name="T51" fmla="*/ 442 h 659"/>
                <a:gd name="T52" fmla="*/ 35 w 678"/>
                <a:gd name="T53" fmla="*/ 508 h 659"/>
                <a:gd name="T54" fmla="*/ 110 w 678"/>
                <a:gd name="T55" fmla="*/ 592 h 659"/>
                <a:gd name="T56" fmla="*/ 175 w 678"/>
                <a:gd name="T57" fmla="*/ 609 h 659"/>
                <a:gd name="T58" fmla="*/ 173 w 678"/>
                <a:gd name="T59" fmla="*/ 548 h 659"/>
                <a:gd name="T60" fmla="*/ 355 w 678"/>
                <a:gd name="T61" fmla="*/ 350 h 659"/>
                <a:gd name="T62" fmla="*/ 522 w 678"/>
                <a:gd name="T63" fmla="*/ 624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78" h="659">
                  <a:moveTo>
                    <a:pt x="558" y="643"/>
                  </a:moveTo>
                  <a:cubicBezTo>
                    <a:pt x="560" y="634"/>
                    <a:pt x="561" y="619"/>
                    <a:pt x="557" y="594"/>
                  </a:cubicBezTo>
                  <a:cubicBezTo>
                    <a:pt x="557" y="594"/>
                    <a:pt x="556" y="582"/>
                    <a:pt x="554" y="567"/>
                  </a:cubicBezTo>
                  <a:cubicBezTo>
                    <a:pt x="553" y="553"/>
                    <a:pt x="562" y="532"/>
                    <a:pt x="574" y="522"/>
                  </a:cubicBezTo>
                  <a:cubicBezTo>
                    <a:pt x="612" y="491"/>
                    <a:pt x="612" y="491"/>
                    <a:pt x="612" y="491"/>
                  </a:cubicBezTo>
                  <a:cubicBezTo>
                    <a:pt x="612" y="491"/>
                    <a:pt x="623" y="483"/>
                    <a:pt x="627" y="468"/>
                  </a:cubicBezTo>
                  <a:cubicBezTo>
                    <a:pt x="632" y="453"/>
                    <a:pt x="620" y="433"/>
                    <a:pt x="610" y="435"/>
                  </a:cubicBezTo>
                  <a:cubicBezTo>
                    <a:pt x="600" y="436"/>
                    <a:pt x="583" y="446"/>
                    <a:pt x="570" y="452"/>
                  </a:cubicBezTo>
                  <a:cubicBezTo>
                    <a:pt x="557" y="459"/>
                    <a:pt x="545" y="450"/>
                    <a:pt x="544" y="434"/>
                  </a:cubicBezTo>
                  <a:cubicBezTo>
                    <a:pt x="542" y="404"/>
                    <a:pt x="542" y="404"/>
                    <a:pt x="542" y="404"/>
                  </a:cubicBezTo>
                  <a:cubicBezTo>
                    <a:pt x="541" y="388"/>
                    <a:pt x="551" y="367"/>
                    <a:pt x="565" y="359"/>
                  </a:cubicBezTo>
                  <a:cubicBezTo>
                    <a:pt x="574" y="352"/>
                    <a:pt x="574" y="352"/>
                    <a:pt x="574" y="352"/>
                  </a:cubicBezTo>
                  <a:cubicBezTo>
                    <a:pt x="588" y="343"/>
                    <a:pt x="609" y="326"/>
                    <a:pt x="614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619" y="294"/>
                    <a:pt x="603" y="275"/>
                    <a:pt x="591" y="274"/>
                  </a:cubicBezTo>
                  <a:cubicBezTo>
                    <a:pt x="580" y="273"/>
                    <a:pt x="558" y="282"/>
                    <a:pt x="543" y="286"/>
                  </a:cubicBezTo>
                  <a:cubicBezTo>
                    <a:pt x="527" y="290"/>
                    <a:pt x="513" y="280"/>
                    <a:pt x="511" y="264"/>
                  </a:cubicBezTo>
                  <a:cubicBezTo>
                    <a:pt x="509" y="249"/>
                    <a:pt x="509" y="249"/>
                    <a:pt x="509" y="249"/>
                  </a:cubicBezTo>
                  <a:cubicBezTo>
                    <a:pt x="508" y="232"/>
                    <a:pt x="516" y="210"/>
                    <a:pt x="528" y="199"/>
                  </a:cubicBezTo>
                  <a:cubicBezTo>
                    <a:pt x="645" y="90"/>
                    <a:pt x="645" y="90"/>
                    <a:pt x="645" y="90"/>
                  </a:cubicBezTo>
                  <a:cubicBezTo>
                    <a:pt x="657" y="78"/>
                    <a:pt x="675" y="58"/>
                    <a:pt x="677" y="42"/>
                  </a:cubicBezTo>
                  <a:cubicBezTo>
                    <a:pt x="677" y="39"/>
                    <a:pt x="677" y="37"/>
                    <a:pt x="677" y="35"/>
                  </a:cubicBezTo>
                  <a:cubicBezTo>
                    <a:pt x="678" y="27"/>
                    <a:pt x="673" y="19"/>
                    <a:pt x="667" y="13"/>
                  </a:cubicBezTo>
                  <a:cubicBezTo>
                    <a:pt x="661" y="6"/>
                    <a:pt x="654" y="1"/>
                    <a:pt x="646" y="0"/>
                  </a:cubicBezTo>
                  <a:cubicBezTo>
                    <a:pt x="644" y="0"/>
                    <a:pt x="642" y="0"/>
                    <a:pt x="639" y="0"/>
                  </a:cubicBezTo>
                  <a:cubicBezTo>
                    <a:pt x="623" y="1"/>
                    <a:pt x="601" y="16"/>
                    <a:pt x="588" y="27"/>
                  </a:cubicBezTo>
                  <a:cubicBezTo>
                    <a:pt x="468" y="132"/>
                    <a:pt x="468" y="132"/>
                    <a:pt x="468" y="132"/>
                  </a:cubicBezTo>
                  <a:cubicBezTo>
                    <a:pt x="455" y="143"/>
                    <a:pt x="432" y="149"/>
                    <a:pt x="416" y="146"/>
                  </a:cubicBezTo>
                  <a:cubicBezTo>
                    <a:pt x="402" y="143"/>
                    <a:pt x="402" y="143"/>
                    <a:pt x="402" y="143"/>
                  </a:cubicBezTo>
                  <a:cubicBezTo>
                    <a:pt x="385" y="139"/>
                    <a:pt x="377" y="124"/>
                    <a:pt x="383" y="109"/>
                  </a:cubicBezTo>
                  <a:cubicBezTo>
                    <a:pt x="389" y="94"/>
                    <a:pt x="399" y="73"/>
                    <a:pt x="399" y="62"/>
                  </a:cubicBezTo>
                  <a:cubicBezTo>
                    <a:pt x="400" y="50"/>
                    <a:pt x="382" y="32"/>
                    <a:pt x="366" y="36"/>
                  </a:cubicBezTo>
                  <a:cubicBezTo>
                    <a:pt x="366" y="36"/>
                    <a:pt x="366" y="36"/>
                    <a:pt x="366" y="36"/>
                  </a:cubicBezTo>
                  <a:cubicBezTo>
                    <a:pt x="350" y="39"/>
                    <a:pt x="330" y="58"/>
                    <a:pt x="320" y="71"/>
                  </a:cubicBezTo>
                  <a:cubicBezTo>
                    <a:pt x="313" y="80"/>
                    <a:pt x="313" y="80"/>
                    <a:pt x="313" y="80"/>
                  </a:cubicBezTo>
                  <a:cubicBezTo>
                    <a:pt x="302" y="92"/>
                    <a:pt x="281" y="101"/>
                    <a:pt x="265" y="98"/>
                  </a:cubicBezTo>
                  <a:cubicBezTo>
                    <a:pt x="236" y="92"/>
                    <a:pt x="236" y="92"/>
                    <a:pt x="236" y="92"/>
                  </a:cubicBezTo>
                  <a:cubicBezTo>
                    <a:pt x="219" y="90"/>
                    <a:pt x="212" y="77"/>
                    <a:pt x="220" y="65"/>
                  </a:cubicBezTo>
                  <a:cubicBezTo>
                    <a:pt x="227" y="52"/>
                    <a:pt x="239" y="36"/>
                    <a:pt x="241" y="27"/>
                  </a:cubicBezTo>
                  <a:cubicBezTo>
                    <a:pt x="244" y="17"/>
                    <a:pt x="225" y="4"/>
                    <a:pt x="210" y="6"/>
                  </a:cubicBezTo>
                  <a:cubicBezTo>
                    <a:pt x="195" y="9"/>
                    <a:pt x="186" y="19"/>
                    <a:pt x="186" y="19"/>
                  </a:cubicBezTo>
                  <a:cubicBezTo>
                    <a:pt x="151" y="54"/>
                    <a:pt x="151" y="54"/>
                    <a:pt x="151" y="54"/>
                  </a:cubicBezTo>
                  <a:cubicBezTo>
                    <a:pt x="139" y="65"/>
                    <a:pt x="118" y="72"/>
                    <a:pt x="104" y="69"/>
                  </a:cubicBezTo>
                  <a:cubicBezTo>
                    <a:pt x="89" y="66"/>
                    <a:pt x="78" y="63"/>
                    <a:pt x="78" y="63"/>
                  </a:cubicBezTo>
                  <a:cubicBezTo>
                    <a:pt x="53" y="57"/>
                    <a:pt x="38" y="56"/>
                    <a:pt x="29" y="58"/>
                  </a:cubicBezTo>
                  <a:cubicBezTo>
                    <a:pt x="13" y="61"/>
                    <a:pt x="30" y="87"/>
                    <a:pt x="45" y="95"/>
                  </a:cubicBezTo>
                  <a:cubicBezTo>
                    <a:pt x="293" y="257"/>
                    <a:pt x="293" y="257"/>
                    <a:pt x="293" y="257"/>
                  </a:cubicBezTo>
                  <a:cubicBezTo>
                    <a:pt x="308" y="265"/>
                    <a:pt x="311" y="280"/>
                    <a:pt x="300" y="289"/>
                  </a:cubicBezTo>
                  <a:cubicBezTo>
                    <a:pt x="136" y="438"/>
                    <a:pt x="136" y="438"/>
                    <a:pt x="136" y="438"/>
                  </a:cubicBezTo>
                  <a:cubicBezTo>
                    <a:pt x="124" y="449"/>
                    <a:pt x="100" y="456"/>
                    <a:pt x="85" y="450"/>
                  </a:cubicBezTo>
                  <a:cubicBezTo>
                    <a:pt x="70" y="447"/>
                    <a:pt x="70" y="447"/>
                    <a:pt x="70" y="447"/>
                  </a:cubicBezTo>
                  <a:cubicBezTo>
                    <a:pt x="54" y="441"/>
                    <a:pt x="33" y="439"/>
                    <a:pt x="24" y="442"/>
                  </a:cubicBezTo>
                  <a:cubicBezTo>
                    <a:pt x="8" y="450"/>
                    <a:pt x="2" y="461"/>
                    <a:pt x="1" y="473"/>
                  </a:cubicBezTo>
                  <a:cubicBezTo>
                    <a:pt x="0" y="482"/>
                    <a:pt x="10" y="500"/>
                    <a:pt x="35" y="508"/>
                  </a:cubicBezTo>
                  <a:cubicBezTo>
                    <a:pt x="50" y="516"/>
                    <a:pt x="70" y="521"/>
                    <a:pt x="88" y="536"/>
                  </a:cubicBezTo>
                  <a:cubicBezTo>
                    <a:pt x="101" y="555"/>
                    <a:pt x="104" y="576"/>
                    <a:pt x="110" y="592"/>
                  </a:cubicBezTo>
                  <a:cubicBezTo>
                    <a:pt x="116" y="617"/>
                    <a:pt x="133" y="629"/>
                    <a:pt x="142" y="629"/>
                  </a:cubicBezTo>
                  <a:cubicBezTo>
                    <a:pt x="154" y="629"/>
                    <a:pt x="165" y="625"/>
                    <a:pt x="175" y="609"/>
                  </a:cubicBezTo>
                  <a:cubicBezTo>
                    <a:pt x="179" y="600"/>
                    <a:pt x="179" y="579"/>
                    <a:pt x="175" y="563"/>
                  </a:cubicBezTo>
                  <a:cubicBezTo>
                    <a:pt x="173" y="548"/>
                    <a:pt x="173" y="548"/>
                    <a:pt x="173" y="548"/>
                  </a:cubicBezTo>
                  <a:cubicBezTo>
                    <a:pt x="169" y="532"/>
                    <a:pt x="178" y="509"/>
                    <a:pt x="190" y="498"/>
                  </a:cubicBezTo>
                  <a:cubicBezTo>
                    <a:pt x="355" y="350"/>
                    <a:pt x="355" y="350"/>
                    <a:pt x="355" y="350"/>
                  </a:cubicBezTo>
                  <a:cubicBezTo>
                    <a:pt x="366" y="340"/>
                    <a:pt x="380" y="345"/>
                    <a:pt x="386" y="360"/>
                  </a:cubicBezTo>
                  <a:cubicBezTo>
                    <a:pt x="522" y="624"/>
                    <a:pt x="522" y="624"/>
                    <a:pt x="522" y="624"/>
                  </a:cubicBezTo>
                  <a:cubicBezTo>
                    <a:pt x="529" y="639"/>
                    <a:pt x="553" y="659"/>
                    <a:pt x="558" y="64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grpSp>
          <p:nvGrpSpPr>
            <p:cNvPr id="15" name="ïṥlïḑè"/>
            <p:cNvGrpSpPr/>
            <p:nvPr/>
          </p:nvGrpSpPr>
          <p:grpSpPr>
            <a:xfrm>
              <a:off x="6814552" y="1469611"/>
              <a:ext cx="4705936" cy="4462980"/>
              <a:chOff x="7210876" y="1469611"/>
              <a:chExt cx="3909878" cy="4462980"/>
            </a:xfrm>
          </p:grpSpPr>
          <p:grpSp>
            <p:nvGrpSpPr>
              <p:cNvPr id="19" name="îṩliḓé"/>
              <p:cNvGrpSpPr/>
              <p:nvPr/>
            </p:nvGrpSpPr>
            <p:grpSpPr>
              <a:xfrm>
                <a:off x="7212273" y="2895679"/>
                <a:ext cx="3907161" cy="1228303"/>
                <a:chOff x="7212273" y="2895679"/>
                <a:chExt cx="3907161" cy="1228303"/>
              </a:xfrm>
            </p:grpSpPr>
            <p:sp>
              <p:nvSpPr>
                <p:cNvPr id="28" name="iSḻíḍé"/>
                <p:cNvSpPr txBox="1"/>
                <p:nvPr/>
              </p:nvSpPr>
              <p:spPr bwMode="auto">
                <a:xfrm>
                  <a:off x="7212273" y="2895679"/>
                  <a:ext cx="3907161" cy="441805"/>
                </a:xfrm>
                <a:prstGeom prst="rect">
                  <a:avLst/>
                </a:prstGeom>
                <a:solidFill>
                  <a:srgbClr val="68799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2000" b="1" dirty="0"/>
                    <a:t>02. </a:t>
                  </a:r>
                  <a:r>
                    <a:rPr lang="zh-CN" altLang="en-US" sz="2000" b="1" dirty="0"/>
                    <a:t>公司地址</a:t>
                  </a:r>
                  <a:endParaRPr lang="en-US" altLang="zh-CN" sz="2000" b="1" dirty="0"/>
                </a:p>
              </p:txBody>
            </p:sp>
            <p:sp>
              <p:nvSpPr>
                <p:cNvPr id="29" name="iṩļiḍé"/>
                <p:cNvSpPr/>
                <p:nvPr/>
              </p:nvSpPr>
              <p:spPr bwMode="auto">
                <a:xfrm>
                  <a:off x="7212273" y="3334957"/>
                  <a:ext cx="3905764" cy="7890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endParaRPr lang="en-US" altLang="zh-CN" sz="12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200" dirty="0"/>
                    <a:t>宁波生产基地位于宁波新材料科技城贵驷街道镇骆西路</a:t>
                  </a:r>
                  <a:r>
                    <a:rPr lang="en-US" altLang="zh-CN" sz="1200" dirty="0"/>
                    <a:t>1268</a:t>
                  </a:r>
                  <a:r>
                    <a:rPr lang="zh-CN" altLang="en-US" sz="1200" dirty="0"/>
                    <a:t>号</a:t>
                  </a:r>
                  <a:endParaRPr lang="en-US" altLang="zh-CN" sz="1200" dirty="0"/>
                </a:p>
              </p:txBody>
            </p:sp>
          </p:grpSp>
          <p:grpSp>
            <p:nvGrpSpPr>
              <p:cNvPr id="20" name="iṧ1íďè"/>
              <p:cNvGrpSpPr/>
              <p:nvPr/>
            </p:nvGrpSpPr>
            <p:grpSpPr>
              <a:xfrm>
                <a:off x="7210876" y="4715528"/>
                <a:ext cx="3907161" cy="1217063"/>
                <a:chOff x="7210876" y="4715528"/>
                <a:chExt cx="3907161" cy="1217063"/>
              </a:xfrm>
            </p:grpSpPr>
            <p:sp>
              <p:nvSpPr>
                <p:cNvPr id="26" name="ïṥľîḋè"/>
                <p:cNvSpPr txBox="1"/>
                <p:nvPr/>
              </p:nvSpPr>
              <p:spPr bwMode="auto">
                <a:xfrm>
                  <a:off x="7210876" y="4715528"/>
                  <a:ext cx="3907161" cy="44180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2000" b="1" dirty="0"/>
                    <a:t>03. </a:t>
                  </a:r>
                  <a:r>
                    <a:rPr lang="zh-CN" altLang="en-US" sz="2000" b="1" dirty="0"/>
                    <a:t>企业文化</a:t>
                  </a:r>
                  <a:endParaRPr lang="en-US" altLang="zh-CN" sz="2000" b="1" dirty="0"/>
                </a:p>
              </p:txBody>
            </p:sp>
            <p:sp>
              <p:nvSpPr>
                <p:cNvPr id="27" name="iṧḻîḓê"/>
                <p:cNvSpPr/>
                <p:nvPr/>
              </p:nvSpPr>
              <p:spPr bwMode="auto">
                <a:xfrm>
                  <a:off x="7212273" y="5266178"/>
                  <a:ext cx="3905764" cy="6664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200" dirty="0"/>
                    <a:t>客户为本，质量至上</a:t>
                  </a:r>
                  <a:r>
                    <a:rPr lang="en-US" altLang="zh-CN" sz="1200" dirty="0"/>
                    <a:t>.</a:t>
                  </a:r>
                  <a:endParaRPr lang="en-US" altLang="zh-CN" sz="1200" dirty="0"/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200" dirty="0"/>
                    <a:t>客户的每一件事都是大事</a:t>
                  </a:r>
                  <a:endParaRPr lang="en-US" altLang="zh-CN" sz="1200" dirty="0"/>
                </a:p>
              </p:txBody>
            </p:sp>
          </p:grpSp>
          <p:grpSp>
            <p:nvGrpSpPr>
              <p:cNvPr id="21" name="ïś1iďè"/>
              <p:cNvGrpSpPr/>
              <p:nvPr/>
            </p:nvGrpSpPr>
            <p:grpSpPr>
              <a:xfrm>
                <a:off x="7212273" y="1469611"/>
                <a:ext cx="3908481" cy="1184239"/>
                <a:chOff x="7212273" y="1469611"/>
                <a:chExt cx="3908481" cy="1184239"/>
              </a:xfrm>
            </p:grpSpPr>
            <p:sp>
              <p:nvSpPr>
                <p:cNvPr id="24" name="îş1îdè"/>
                <p:cNvSpPr txBox="1"/>
                <p:nvPr/>
              </p:nvSpPr>
              <p:spPr bwMode="auto">
                <a:xfrm>
                  <a:off x="7212273" y="1469611"/>
                  <a:ext cx="3907161" cy="441805"/>
                </a:xfrm>
                <a:prstGeom prst="rect">
                  <a:avLst/>
                </a:prstGeom>
                <a:solidFill>
                  <a:srgbClr val="00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zh-CN" sz="2000" b="1" dirty="0">
                      <a:solidFill>
                        <a:schemeClr val="bg1"/>
                      </a:solidFill>
                    </a:rPr>
                    <a:t>01.</a:t>
                  </a:r>
                  <a:r>
                    <a:rPr lang="en-US" altLang="zh-CN" sz="2000" b="1" dirty="0"/>
                    <a:t> </a:t>
                  </a:r>
                  <a:r>
                    <a:rPr lang="zh-CN" altLang="en-US" sz="2000" b="1" dirty="0">
                      <a:solidFill>
                        <a:schemeClr val="bg1"/>
                      </a:solidFill>
                    </a:rPr>
                    <a:t>成立时间</a:t>
                  </a:r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íṧľiḍe"/>
                <p:cNvSpPr/>
                <p:nvPr/>
              </p:nvSpPr>
              <p:spPr bwMode="auto">
                <a:xfrm>
                  <a:off x="7214990" y="1977459"/>
                  <a:ext cx="3905764" cy="6763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200" dirty="0"/>
                    <a:t>公司成立于</a:t>
                  </a:r>
                  <a:r>
                    <a:rPr lang="en-US" altLang="zh-CN" sz="1200" dirty="0"/>
                    <a:t>2016</a:t>
                  </a:r>
                  <a:r>
                    <a:rPr lang="zh-CN" altLang="en-US" sz="1200" dirty="0"/>
                    <a:t>年</a:t>
                  </a:r>
                  <a:r>
                    <a:rPr lang="en-US" altLang="zh-CN" sz="1200" dirty="0"/>
                    <a:t>3</a:t>
                  </a:r>
                  <a:r>
                    <a:rPr lang="zh-CN" altLang="en-US" sz="1200" dirty="0"/>
                    <a:t>月份，主要以精密微型轴承生产加工及销售为主，产品涉及</a:t>
                  </a:r>
                  <a:r>
                    <a:rPr lang="en-US" altLang="zh-CN" sz="1200" dirty="0"/>
                    <a:t>.</a:t>
                  </a:r>
                  <a:r>
                    <a:rPr lang="zh-CN" altLang="en-US" sz="1200" dirty="0"/>
                    <a:t>家电、汽车、健身器材、电动工具等行业。</a:t>
                  </a:r>
                  <a:endParaRPr lang="en-US" altLang="zh-CN" sz="1200" dirty="0"/>
                </a:p>
              </p:txBody>
            </p:sp>
          </p:grpSp>
          <p:cxnSp>
            <p:nvCxnSpPr>
              <p:cNvPr id="22" name="直接连接符 21"/>
              <p:cNvCxnSpPr/>
              <p:nvPr/>
            </p:nvCxnSpPr>
            <p:spPr>
              <a:xfrm>
                <a:off x="7296713" y="2796524"/>
                <a:ext cx="3822721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7296713" y="4607639"/>
                <a:ext cx="3822721" cy="0"/>
              </a:xfrm>
              <a:prstGeom prst="line">
                <a:avLst/>
              </a:prstGeom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îṧlïḑê"/>
            <p:cNvSpPr/>
            <p:nvPr/>
          </p:nvSpPr>
          <p:spPr>
            <a:xfrm rot="19320000">
              <a:off x="1196721" y="3723773"/>
              <a:ext cx="1305357" cy="400110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成立时间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7" name="ï$1ïďê"/>
            <p:cNvSpPr/>
            <p:nvPr/>
          </p:nvSpPr>
          <p:spPr>
            <a:xfrm rot="19260000">
              <a:off x="1610840" y="4989833"/>
              <a:ext cx="1305357" cy="400110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sz="2000" b="1" dirty="0"/>
                <a:t>公司地址</a:t>
              </a:r>
              <a:endParaRPr lang="zh-CN" altLang="en-US" sz="2000" dirty="0"/>
            </a:p>
          </p:txBody>
        </p:sp>
        <p:sp>
          <p:nvSpPr>
            <p:cNvPr id="18" name="isḷíḑe"/>
            <p:cNvSpPr/>
            <p:nvPr/>
          </p:nvSpPr>
          <p:spPr>
            <a:xfrm rot="19202161">
              <a:off x="3099958" y="5320764"/>
              <a:ext cx="1305357" cy="400110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zh-CN" altLang="en-US" sz="2000" b="1" dirty="0"/>
                <a:t>企业文化</a:t>
              </a:r>
              <a:endParaRPr lang="zh-CN" altLang="en-US" sz="2000" dirty="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24" y="200285"/>
            <a:ext cx="10850563" cy="828415"/>
          </a:xfrm>
        </p:spPr>
        <p:txBody>
          <a:bodyPr/>
          <a:lstStyle/>
          <a:p>
            <a:r>
              <a:rPr lang="zh-CN" altLang="en-US" dirty="0"/>
              <a:t>组织结构</a:t>
            </a:r>
            <a:endParaRPr lang="zh-CN" altLang="en-US" dirty="0"/>
          </a:p>
        </p:txBody>
      </p:sp>
      <p:sp>
        <p:nvSpPr>
          <p:cNvPr id="21" name="平行四边形 20"/>
          <p:cNvSpPr/>
          <p:nvPr/>
        </p:nvSpPr>
        <p:spPr>
          <a:xfrm>
            <a:off x="9824109" y="1256128"/>
            <a:ext cx="4544334" cy="507238"/>
          </a:xfrm>
          <a:prstGeom prst="parallelogram">
            <a:avLst>
              <a:gd name="adj" fmla="val 98704"/>
            </a:avLst>
          </a:prstGeom>
          <a:gradFill flip="none" rotWithShape="1">
            <a:gsLst>
              <a:gs pos="0">
                <a:srgbClr val="2662B0"/>
              </a:gs>
              <a:gs pos="100000">
                <a:srgbClr val="0A2A6E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2" name="平行四边形 21"/>
          <p:cNvSpPr/>
          <p:nvPr/>
        </p:nvSpPr>
        <p:spPr>
          <a:xfrm>
            <a:off x="9287815" y="1992252"/>
            <a:ext cx="4017682" cy="507238"/>
          </a:xfrm>
          <a:prstGeom prst="parallelogram">
            <a:avLst>
              <a:gd name="adj" fmla="val 98704"/>
            </a:avLst>
          </a:prstGeom>
          <a:gradFill flip="none" rotWithShape="1">
            <a:gsLst>
              <a:gs pos="0">
                <a:srgbClr val="C21302"/>
              </a:gs>
              <a:gs pos="100000">
                <a:srgbClr val="940B01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0597" y="1087198"/>
            <a:ext cx="7257218" cy="51532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33004" y="18668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z="100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bg1">
                  <a:alpha val="8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标题 4"/>
          <p:cNvSpPr txBox="1"/>
          <p:nvPr/>
        </p:nvSpPr>
        <p:spPr>
          <a:xfrm>
            <a:off x="804480" y="3429000"/>
            <a:ext cx="541918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生产资源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1" name="文本占位符 5"/>
          <p:cNvSpPr txBox="1"/>
          <p:nvPr/>
        </p:nvSpPr>
        <p:spPr>
          <a:xfrm>
            <a:off x="804480" y="4461252"/>
            <a:ext cx="5419185" cy="58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cs typeface="+mn-ea"/>
                <a:sym typeface="+mn-lt"/>
              </a:rPr>
              <a:t>工艺流程、研发能力、品质保证、现场照片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53" y="3129191"/>
            <a:ext cx="5031678" cy="518661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工艺流程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75" y="1290535"/>
            <a:ext cx="9431329" cy="48467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研发能力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483074" y="1608062"/>
            <a:ext cx="11404127" cy="4885872"/>
            <a:chOff x="542340" y="1599595"/>
            <a:chExt cx="11649661" cy="4948276"/>
          </a:xfrm>
        </p:grpSpPr>
        <p:grpSp>
          <p:nvGrpSpPr>
            <p:cNvPr id="6" name="组合 1"/>
            <p:cNvGrpSpPr/>
            <p:nvPr/>
          </p:nvGrpSpPr>
          <p:grpSpPr bwMode="auto">
            <a:xfrm>
              <a:off x="7392144" y="4390617"/>
              <a:ext cx="3407080" cy="2157254"/>
              <a:chOff x="2423592" y="1700808"/>
              <a:chExt cx="6408712" cy="4392488"/>
            </a:xfrm>
          </p:grpSpPr>
          <p:grpSp>
            <p:nvGrpSpPr>
              <p:cNvPr id="17" name="组合 7"/>
              <p:cNvGrpSpPr/>
              <p:nvPr/>
            </p:nvGrpSpPr>
            <p:grpSpPr bwMode="auto">
              <a:xfrm>
                <a:off x="2423592" y="1700808"/>
                <a:ext cx="6408712" cy="4392488"/>
                <a:chOff x="1127448" y="1612800"/>
                <a:chExt cx="4536504" cy="4408487"/>
              </a:xfrm>
            </p:grpSpPr>
            <p:sp>
              <p:nvSpPr>
                <p:cNvPr id="19" name="流程图: 接点 18"/>
                <p:cNvSpPr/>
                <p:nvPr/>
              </p:nvSpPr>
              <p:spPr bwMode="auto">
                <a:xfrm>
                  <a:off x="1127448" y="1612800"/>
                  <a:ext cx="4536504" cy="4408487"/>
                </a:xfrm>
                <a:prstGeom prst="flowChartConnector">
                  <a:avLst/>
                </a:prstGeom>
                <a:solidFill>
                  <a:srgbClr val="92D050"/>
                </a:solidFill>
                <a:ln w="165100"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0" name="流程图: 接点 19"/>
                <p:cNvSpPr/>
                <p:nvPr/>
              </p:nvSpPr>
              <p:spPr bwMode="auto">
                <a:xfrm>
                  <a:off x="2262466" y="2687470"/>
                  <a:ext cx="2268251" cy="2259148"/>
                </a:xfrm>
                <a:prstGeom prst="flowChartConnector">
                  <a:avLst/>
                </a:prstGeom>
                <a:ln w="165100">
                  <a:noFill/>
                </a:ln>
                <a:effectLst>
                  <a:outerShdw blurRad="127000" dist="38100" dir="2700000" algn="ctr">
                    <a:srgbClr val="000000">
                      <a:alpha val="45000"/>
                    </a:srgbClr>
                  </a:outerShdw>
                </a:effectLst>
                <a:scene3d>
                  <a:camera prst="perspectiveFront" fov="2700000">
                    <a:rot lat="20376000" lon="1938000" rev="20112001"/>
                  </a:camera>
                  <a:lightRig rig="soft" dir="t">
                    <a:rot lat="0" lon="0" rev="0"/>
                  </a:lightRig>
                </a:scene3d>
                <a:sp3d prstMaterial="translucentPowder">
                  <a:bevelT w="203200" h="50800" prst="softRound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流程图: 接点 20"/>
                <p:cNvSpPr/>
                <p:nvPr/>
              </p:nvSpPr>
              <p:spPr bwMode="auto">
                <a:xfrm>
                  <a:off x="1343386" y="2709071"/>
                  <a:ext cx="1008311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基础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研究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流程图: 接点 21"/>
                <p:cNvSpPr/>
                <p:nvPr/>
              </p:nvSpPr>
              <p:spPr bwMode="auto">
                <a:xfrm>
                  <a:off x="2892437" y="1789212"/>
                  <a:ext cx="1006526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仿真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计算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流程图: 接点 22"/>
                <p:cNvSpPr/>
                <p:nvPr/>
              </p:nvSpPr>
              <p:spPr bwMode="auto">
                <a:xfrm>
                  <a:off x="4439703" y="2709071"/>
                  <a:ext cx="1008310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实验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验证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4" name="流程图: 接点 23"/>
                <p:cNvSpPr/>
                <p:nvPr/>
              </p:nvSpPr>
              <p:spPr bwMode="auto">
                <a:xfrm>
                  <a:off x="4439703" y="4226570"/>
                  <a:ext cx="1008310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产品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设计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" name="流程图: 接点 24"/>
                <p:cNvSpPr/>
                <p:nvPr/>
              </p:nvSpPr>
              <p:spPr bwMode="auto">
                <a:xfrm>
                  <a:off x="2892437" y="5157231"/>
                  <a:ext cx="1006526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设计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验证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6" name="流程图: 接点 25"/>
                <p:cNvSpPr/>
                <p:nvPr/>
              </p:nvSpPr>
              <p:spPr bwMode="auto">
                <a:xfrm>
                  <a:off x="1487941" y="4365179"/>
                  <a:ext cx="1008310" cy="720047"/>
                </a:xfrm>
                <a:prstGeom prst="flowChartConnector">
                  <a:avLst/>
                </a:prstGeom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none" lIns="92075" tIns="46038" rIns="92075" bIns="46038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应用</a:t>
                  </a:r>
                  <a:endParaRPr lang="en-US" altLang="zh-CN" sz="1200" kern="0" dirty="0">
                    <a:solidFill>
                      <a:sysClr val="windowText" lastClr="000000"/>
                    </a:solidFill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200" kern="0" dirty="0">
                      <a:solidFill>
                        <a:sysClr val="windowText" lastClr="000000"/>
                      </a:solidFill>
                    </a:rPr>
                    <a:t>技术</a:t>
                  </a: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8" name="文本框 6"/>
              <p:cNvSpPr txBox="1">
                <a:spLocks noChangeArrowheads="1"/>
              </p:cNvSpPr>
              <p:nvPr/>
            </p:nvSpPr>
            <p:spPr bwMode="auto">
              <a:xfrm>
                <a:off x="4867267" y="3480963"/>
                <a:ext cx="1794674" cy="940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200" b="1" dirty="0">
                    <a:latin typeface="Arial Black" panose="020B0A04020102020204" pitchFamily="34" charset="0"/>
                  </a:rPr>
                  <a:t>GPSD</a:t>
                </a:r>
                <a:endParaRPr lang="en-US" altLang="zh-CN" sz="1200" b="1" dirty="0">
                  <a:latin typeface="Arial Black" panose="020B0A04020102020204" pitchFamily="34" charset="0"/>
                </a:endParaRPr>
              </a:p>
              <a:p>
                <a:pPr algn="ctr"/>
                <a:r>
                  <a:rPr lang="zh-CN" altLang="en-US" sz="1200" b="1" dirty="0">
                    <a:latin typeface="Arial Black" panose="020B0A04020102020204" pitchFamily="34" charset="0"/>
                  </a:rPr>
                  <a:t>核心竞争力</a:t>
                </a:r>
                <a:endParaRPr lang="zh-CN" altLang="en-US" sz="1200" b="1" dirty="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562829" y="4372046"/>
              <a:ext cx="2643187" cy="2000250"/>
              <a:chOff x="4415855" y="4129113"/>
              <a:chExt cx="2643187" cy="2000250"/>
            </a:xfrm>
          </p:grpSpPr>
          <p:sp>
            <p:nvSpPr>
              <p:cNvPr id="12" name="Rectangle 13"/>
              <p:cNvSpPr>
                <a:spLocks noChangeArrowheads="1"/>
              </p:cNvSpPr>
              <p:nvPr/>
            </p:nvSpPr>
            <p:spPr bwMode="auto">
              <a:xfrm>
                <a:off x="4415855" y="4129113"/>
                <a:ext cx="2643187" cy="2000250"/>
              </a:xfrm>
              <a:prstGeom prst="rect">
                <a:avLst/>
              </a:prstGeom>
              <a:solidFill>
                <a:schemeClr val="accent1">
                  <a:alpha val="0"/>
                </a:schemeClr>
              </a:solidFill>
              <a:ln w="9525">
                <a:solidFill>
                  <a:srgbClr val="0066FF"/>
                </a:solidFill>
                <a:miter lim="800000"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816" y="4227934"/>
                <a:ext cx="1295400" cy="838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39816" y="5158258"/>
                <a:ext cx="1295400" cy="935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9579" y="4227934"/>
                <a:ext cx="1152525" cy="857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79579" y="5150321"/>
                <a:ext cx="1150937" cy="903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13" r="391" b="17876"/>
            <a:stretch>
              <a:fillRect/>
            </a:stretch>
          </p:blipFill>
          <p:spPr bwMode="auto">
            <a:xfrm>
              <a:off x="563772" y="4365104"/>
              <a:ext cx="2619375" cy="1965325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199"/>
            <a:stretch>
              <a:fillRect/>
            </a:stretch>
          </p:blipFill>
          <p:spPr bwMode="auto">
            <a:xfrm>
              <a:off x="3622773" y="1629795"/>
              <a:ext cx="2643187" cy="2143125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all_di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340" y="1599595"/>
              <a:ext cx="2662237" cy="2143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6600057" y="1599595"/>
              <a:ext cx="5591944" cy="27084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30000"/>
                </a:lnSpc>
                <a:spcBef>
                  <a:spcPct val="50000"/>
                </a:spcBef>
                <a:buClr>
                  <a:schemeClr val="hlink"/>
                </a:buClr>
                <a:buSzPct val="110000"/>
                <a:buFont typeface="Wingdings" panose="05000000000000000000" pitchFamily="2" charset="2"/>
                <a:buChar char="Ø"/>
              </a:pP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吸收国内外著名行业内各大公司成功的经验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130000"/>
                </a:lnSpc>
                <a:spcBef>
                  <a:spcPct val="50000"/>
                </a:spcBef>
                <a:buClr>
                  <a:schemeClr val="hlink"/>
                </a:buClr>
                <a:buSzPct val="110000"/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引进国外先进设备与工艺技术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130000"/>
                </a:lnSpc>
                <a:spcBef>
                  <a:spcPct val="50000"/>
                </a:spcBef>
                <a:buClr>
                  <a:schemeClr val="hlink"/>
                </a:buClr>
                <a:buSzPct val="110000"/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参与客户产品设计，提供全面技术支持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130000"/>
                </a:lnSpc>
                <a:spcBef>
                  <a:spcPct val="50000"/>
                </a:spcBef>
                <a:buClr>
                  <a:schemeClr val="hlink"/>
                </a:buClr>
                <a:buSzPct val="110000"/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使用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CAD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0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Proe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、轴承应用专家等设计软件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130000"/>
                </a:lnSpc>
                <a:spcBef>
                  <a:spcPct val="50000"/>
                </a:spcBef>
                <a:buClr>
                  <a:schemeClr val="hlink"/>
                </a:buClr>
                <a:buSzPct val="110000"/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使用基于</a:t>
              </a:r>
              <a:r>
                <a: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SW</a:t>
              </a: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的有限元分析软件分析软件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品质保证</a:t>
            </a:r>
            <a:endParaRPr lang="zh-CN" altLang="en-US" dirty="0"/>
          </a:p>
        </p:txBody>
      </p:sp>
      <p:grpSp>
        <p:nvGrpSpPr>
          <p:cNvPr id="14" name="îşļîḋê"/>
          <p:cNvGrpSpPr/>
          <p:nvPr/>
        </p:nvGrpSpPr>
        <p:grpSpPr>
          <a:xfrm>
            <a:off x="3100318" y="1471748"/>
            <a:ext cx="5991365" cy="631705"/>
            <a:chOff x="3100318" y="1471748"/>
            <a:chExt cx="5991365" cy="631705"/>
          </a:xfrm>
        </p:grpSpPr>
        <p:sp>
          <p:nvSpPr>
            <p:cNvPr id="19" name="işľiďe"/>
            <p:cNvSpPr txBox="1"/>
            <p:nvPr/>
          </p:nvSpPr>
          <p:spPr>
            <a:xfrm>
              <a:off x="3100318" y="1471748"/>
              <a:ext cx="5991365" cy="6317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buSzPct val="25000"/>
              </a:pPr>
              <a:r>
                <a:rPr lang="zh-CN" altLang="en-US" sz="2400" b="1" dirty="0"/>
                <a:t>品质证书</a:t>
              </a:r>
              <a:endParaRPr lang="en-US" sz="2400" b="1" dirty="0"/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248297" y="2103453"/>
              <a:ext cx="5695406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0285" y="2450870"/>
            <a:ext cx="2357770" cy="3358162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15" y="2450870"/>
            <a:ext cx="2286342" cy="3358160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725" y="2450870"/>
            <a:ext cx="2376660" cy="3358160"/>
          </a:xfrm>
          <a:prstGeom prst="rect">
            <a:avLst/>
          </a:prstGeom>
          <a:ln>
            <a:solidFill>
              <a:srgbClr val="0033CC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254" y="2450873"/>
            <a:ext cx="2385162" cy="3358157"/>
          </a:xfrm>
          <a:prstGeom prst="rect">
            <a:avLst/>
          </a:prstGeom>
          <a:ln>
            <a:solidFill>
              <a:srgbClr val="0033CC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现场照片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5592" y="1493428"/>
            <a:ext cx="2718904" cy="17672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920" y="1493428"/>
            <a:ext cx="2665458" cy="176728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9010" y="1493429"/>
            <a:ext cx="2757514" cy="176728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10" y="1495837"/>
            <a:ext cx="2815282" cy="176728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066" y="3732671"/>
            <a:ext cx="2665458" cy="176728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963" y="3732670"/>
            <a:ext cx="2766514" cy="1767288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310" y="3737488"/>
            <a:ext cx="2554284" cy="176728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930" y="3737488"/>
            <a:ext cx="2718904" cy="1767288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33004" y="18668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z="100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bg1">
                  <a:alpha val="8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标题 4"/>
          <p:cNvSpPr txBox="1"/>
          <p:nvPr/>
        </p:nvSpPr>
        <p:spPr>
          <a:xfrm>
            <a:off x="804480" y="3429000"/>
            <a:ext cx="541918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tx2"/>
                </a:solidFill>
              </a:rPr>
              <a:t>产品介绍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1" name="文本占位符 5"/>
          <p:cNvSpPr txBox="1"/>
          <p:nvPr/>
        </p:nvSpPr>
        <p:spPr>
          <a:xfrm>
            <a:off x="804480" y="4461252"/>
            <a:ext cx="5419185" cy="58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cs typeface="+mn-ea"/>
                <a:sym typeface="+mn-lt"/>
              </a:rPr>
              <a:t>产品组成、市场应用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53" y="3129191"/>
            <a:ext cx="5031678" cy="518661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产品组成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382004" y="2575158"/>
            <a:ext cx="3712014" cy="1440627"/>
            <a:chOff x="442361" y="717617"/>
            <a:chExt cx="2833495" cy="944607"/>
          </a:xfrm>
        </p:grpSpPr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 rot="10800000">
              <a:off x="1898792" y="717617"/>
              <a:ext cx="1037149" cy="911915"/>
            </a:xfrm>
            <a:prstGeom prst="rect">
              <a:avLst/>
            </a:prstGeom>
            <a:noFill/>
            <a:ln w="88900" cmpd="thickThin"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57540" y="1175337"/>
              <a:ext cx="524727" cy="419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直接连接符 15"/>
            <p:cNvCxnSpPr/>
            <p:nvPr/>
          </p:nvCxnSpPr>
          <p:spPr>
            <a:xfrm flipV="1">
              <a:off x="442361" y="1629004"/>
              <a:ext cx="2833495" cy="33220"/>
            </a:xfrm>
            <a:prstGeom prst="line">
              <a:avLst/>
            </a:prstGeom>
            <a:ln w="15875">
              <a:solidFill>
                <a:srgbClr val="58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001638" y="1352007"/>
              <a:ext cx="688005" cy="276997"/>
            </a:xfrm>
            <a:prstGeom prst="rect">
              <a:avLst/>
            </a:prstGeom>
          </p:spPr>
          <p:txBody>
            <a:bodyPr wrap="none" lIns="91438" tIns="45719" rIns="91438" bIns="45719">
              <a:spAutoFit/>
            </a:bodyPr>
            <a:lstStyle/>
            <a:p>
              <a:r>
                <a:rPr lang="en-US" altLang="zh-CN" sz="1200" b="1" dirty="0">
                  <a:sym typeface="微软雅黑" panose="020B0503020204020204" pitchFamily="34" charset="-122"/>
                </a:rPr>
                <a:t>ID 3mm</a:t>
              </a:r>
              <a:endParaRPr lang="zh-CN" altLang="en-US" sz="12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2627784" y="1385227"/>
              <a:ext cx="629184" cy="181625"/>
            </a:xfrm>
            <a:prstGeom prst="rect">
              <a:avLst/>
            </a:prstGeom>
          </p:spPr>
          <p:txBody>
            <a:bodyPr wrap="none" lIns="91438" tIns="45719" rIns="91438" bIns="45719">
              <a:spAutoFit/>
            </a:bodyPr>
            <a:lstStyle/>
            <a:p>
              <a:r>
                <a:rPr lang="en-US" altLang="zh-CN" sz="1200" b="1" dirty="0">
                  <a:sym typeface="微软雅黑" panose="020B0503020204020204" pitchFamily="34" charset="-122"/>
                </a:rPr>
                <a:t>ID 90mm</a:t>
              </a:r>
              <a:endParaRPr lang="zh-CN" altLang="en-US" sz="1200" dirty="0"/>
            </a:p>
          </p:txBody>
        </p:sp>
      </p:grpSp>
      <p:sp>
        <p:nvSpPr>
          <p:cNvPr id="20" name="矩形 19"/>
          <p:cNvSpPr/>
          <p:nvPr/>
        </p:nvSpPr>
        <p:spPr>
          <a:xfrm>
            <a:off x="4024625" y="1149051"/>
            <a:ext cx="1224136" cy="2604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标准轴承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60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62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63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68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69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zh-CN" altLang="en-US" sz="1400" dirty="0">
              <a:solidFill>
                <a:srgbClr val="58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431118" y="1140856"/>
            <a:ext cx="1224136" cy="26048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英制轴承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R</a:t>
            </a:r>
            <a:r>
              <a:rPr lang="zh-CN" altLang="en-US" sz="1400" dirty="0">
                <a:solidFill>
                  <a:srgbClr val="580000"/>
                </a:solidFill>
              </a:rPr>
              <a:t> 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MR</a:t>
            </a:r>
            <a:r>
              <a:rPr lang="zh-CN" altLang="en-US" sz="1400" dirty="0">
                <a:solidFill>
                  <a:srgbClr val="580000"/>
                </a:solidFill>
              </a:rPr>
              <a:t> 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zh-CN" altLang="en-US" sz="1400" dirty="0">
              <a:solidFill>
                <a:srgbClr val="58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25294" y="1149051"/>
            <a:ext cx="1224136" cy="2604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角接触轴承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70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72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73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52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53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zh-CN" altLang="en-US" sz="1400" dirty="0">
              <a:solidFill>
                <a:srgbClr val="580000"/>
              </a:solidFill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732804" y="4160941"/>
            <a:ext cx="1114385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内径尺寸</a:t>
            </a:r>
            <a:endParaRPr lang="zh-CN" altLang="en-US" sz="18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52811" y="1144680"/>
            <a:ext cx="1306399" cy="26048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非标轴承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GTS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GTA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en-US" altLang="zh-CN" sz="1400" dirty="0">
              <a:solidFill>
                <a:srgbClr val="580000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90" y="5147468"/>
            <a:ext cx="2515407" cy="1223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429" y="5186624"/>
            <a:ext cx="2165654" cy="11297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矩形 29"/>
          <p:cNvSpPr/>
          <p:nvPr/>
        </p:nvSpPr>
        <p:spPr>
          <a:xfrm>
            <a:off x="6634806" y="1140856"/>
            <a:ext cx="1306399" cy="26048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圆柱滚子轴承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N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NU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NJ</a:t>
            </a:r>
            <a:r>
              <a:rPr lang="zh-CN" altLang="en-US" sz="1400" dirty="0">
                <a:solidFill>
                  <a:srgbClr val="580000"/>
                </a:solidFill>
              </a:rPr>
              <a:t> 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zh-CN" altLang="en-US" sz="1400" dirty="0">
              <a:solidFill>
                <a:srgbClr val="580000"/>
              </a:solidFill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808" y="5147467"/>
            <a:ext cx="2303907" cy="1168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8718" y="5141869"/>
            <a:ext cx="1903389" cy="1258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3038" y="5141869"/>
            <a:ext cx="2014055" cy="1168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矩形 35"/>
          <p:cNvSpPr/>
          <p:nvPr/>
        </p:nvSpPr>
        <p:spPr>
          <a:xfrm>
            <a:off x="8026581" y="1140856"/>
            <a:ext cx="1306399" cy="26048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zh-CN" altLang="en-US" sz="1400" dirty="0">
                <a:solidFill>
                  <a:srgbClr val="580000"/>
                </a:solidFill>
              </a:rPr>
              <a:t>圆锥滚子轴承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30</a:t>
            </a:r>
            <a:r>
              <a:rPr lang="zh-CN" altLang="en-US" sz="1400" dirty="0">
                <a:solidFill>
                  <a:srgbClr val="580000"/>
                </a:solidFill>
              </a:rPr>
              <a:t> 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31</a:t>
            </a:r>
            <a:r>
              <a:rPr lang="zh-CN" altLang="en-US" sz="1400" dirty="0">
                <a:solidFill>
                  <a:srgbClr val="580000"/>
                </a:solidFill>
              </a:rPr>
              <a:t> 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32</a:t>
            </a:r>
            <a:r>
              <a:rPr lang="zh-CN" altLang="en-US" sz="1400" dirty="0">
                <a:solidFill>
                  <a:srgbClr val="580000"/>
                </a:solidFill>
              </a:rPr>
              <a:t>系列</a:t>
            </a:r>
            <a:endParaRPr lang="en-US" altLang="zh-CN" sz="1400" dirty="0">
              <a:solidFill>
                <a:srgbClr val="580000"/>
              </a:solidFill>
            </a:endParaRPr>
          </a:p>
          <a:p>
            <a:pPr algn="ctr"/>
            <a:r>
              <a:rPr lang="en-US" altLang="zh-CN" sz="1400" dirty="0">
                <a:solidFill>
                  <a:srgbClr val="580000"/>
                </a:solidFill>
              </a:rPr>
              <a:t>…</a:t>
            </a:r>
            <a:endParaRPr lang="zh-CN" altLang="en-US" sz="1400" dirty="0">
              <a:solidFill>
                <a:srgbClr val="580000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市场应用</a:t>
            </a:r>
            <a:endParaRPr lang="zh-CN" altLang="en-US" dirty="0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9544867" y="5624711"/>
            <a:ext cx="2096677" cy="36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ym typeface="微软雅黑" panose="020B0503020204020204" pitchFamily="34" charset="-122"/>
              </a:rPr>
              <a:t>清洁电器轴承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/>
          <a:stretch>
            <a:fillRect/>
          </a:stretch>
        </p:blipFill>
        <p:spPr bwMode="auto">
          <a:xfrm>
            <a:off x="9292678" y="3539326"/>
            <a:ext cx="2601057" cy="200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 descr="1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11" y="1130300"/>
            <a:ext cx="2972946" cy="209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782925" y="2974615"/>
            <a:ext cx="2096677" cy="36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ym typeface="微软雅黑" panose="020B0503020204020204" pitchFamily="34" charset="-122"/>
              </a:rPr>
              <a:t>工业电机轴承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78891" y="2995154"/>
            <a:ext cx="1465466" cy="33855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健身器材轴承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706998" y="5624711"/>
            <a:ext cx="2096677" cy="36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ym typeface="微软雅黑" panose="020B0503020204020204" pitchFamily="34" charset="-122"/>
              </a:rPr>
              <a:t>空调轴承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8" name="Picture 2" descr="C:\Users\Tanhongj\Desktop\RK4306XAV8QR_1(1287)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12" y="3539326"/>
            <a:ext cx="2972946" cy="201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19" y="1841783"/>
            <a:ext cx="5927472" cy="317443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0" name="组合 39"/>
          <p:cNvGrpSpPr/>
          <p:nvPr/>
        </p:nvGrpSpPr>
        <p:grpSpPr>
          <a:xfrm>
            <a:off x="9252784" y="1130300"/>
            <a:ext cx="2601057" cy="1844315"/>
            <a:chOff x="2364186" y="1344182"/>
            <a:chExt cx="5391150" cy="4086225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CCCC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2364186" y="1344182"/>
              <a:ext cx="5391150" cy="4086225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rgbClr val="FFCCCC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437601" y="1472833"/>
              <a:ext cx="1617717" cy="1349712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rgbClr val="FFCCCC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5310376" y="2960979"/>
              <a:ext cx="2185989" cy="1090613"/>
            </a:xfrm>
            <a:prstGeom prst="rect">
              <a:avLst/>
            </a:prstGeom>
          </p:spPr>
        </p:pic>
      </p:grp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974003" y="5516699"/>
            <a:ext cx="2096677" cy="36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ym typeface="微软雅黑" panose="020B0503020204020204" pitchFamily="34" charset="-122"/>
              </a:rPr>
              <a:t>汽车轴承</a:t>
            </a:r>
            <a:endParaRPr lang="zh-CN" altLang="en-US" sz="16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33004" y="1866899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z="100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  <a:r>
              <a:rPr lang="en-US" altLang="zh-CN" spc="100" dirty="0">
                <a:solidFill>
                  <a:schemeClr val="bg1">
                    <a:alpha val="8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bg1">
                  <a:alpha val="8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标题 4"/>
          <p:cNvSpPr txBox="1"/>
          <p:nvPr/>
        </p:nvSpPr>
        <p:spPr>
          <a:xfrm>
            <a:off x="804480" y="3429000"/>
            <a:ext cx="5419185" cy="8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tx2"/>
                </a:solidFill>
              </a:rPr>
              <a:t>战略目标</a:t>
            </a:r>
            <a:endParaRPr lang="zh-CN" altLang="en-US" dirty="0">
              <a:solidFill>
                <a:schemeClr val="tx2"/>
              </a:solidFill>
            </a:endParaRPr>
          </a:p>
        </p:txBody>
      </p:sp>
      <p:sp>
        <p:nvSpPr>
          <p:cNvPr id="11" name="文本占位符 5"/>
          <p:cNvSpPr txBox="1"/>
          <p:nvPr/>
        </p:nvSpPr>
        <p:spPr>
          <a:xfrm>
            <a:off x="804480" y="4461252"/>
            <a:ext cx="5419185" cy="580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cs typeface="+mn-ea"/>
                <a:sym typeface="+mn-lt"/>
              </a:rPr>
              <a:t>市场定位、五年规划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053" y="3129191"/>
            <a:ext cx="5031678" cy="518661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4"/>
          <p:cNvSpPr/>
          <p:nvPr/>
        </p:nvSpPr>
        <p:spPr bwMode="auto">
          <a:xfrm>
            <a:off x="8741406" y="1891128"/>
            <a:ext cx="4117313" cy="3516396"/>
          </a:xfrm>
          <a:custGeom>
            <a:avLst/>
            <a:gdLst>
              <a:gd name="T0" fmla="*/ 0 w 1802"/>
              <a:gd name="T1" fmla="*/ 1539 h 1539"/>
              <a:gd name="T2" fmla="*/ 1538 w 1802"/>
              <a:gd name="T3" fmla="*/ 0 h 1539"/>
              <a:gd name="T4" fmla="*/ 1802 w 1802"/>
              <a:gd name="T5" fmla="*/ 0 h 1539"/>
              <a:gd name="T6" fmla="*/ 265 w 1802"/>
              <a:gd name="T7" fmla="*/ 1539 h 1539"/>
              <a:gd name="T8" fmla="*/ 0 w 1802"/>
              <a:gd name="T9" fmla="*/ 1539 h 1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2" h="1539">
                <a:moveTo>
                  <a:pt x="0" y="1539"/>
                </a:moveTo>
                <a:lnTo>
                  <a:pt x="1538" y="0"/>
                </a:lnTo>
                <a:lnTo>
                  <a:pt x="1802" y="0"/>
                </a:lnTo>
                <a:lnTo>
                  <a:pt x="265" y="1539"/>
                </a:lnTo>
                <a:lnTo>
                  <a:pt x="0" y="1539"/>
                </a:lnTo>
                <a:close/>
              </a:path>
            </a:pathLst>
          </a:custGeom>
          <a:gradFill flip="none" rotWithShape="1">
            <a:gsLst>
              <a:gs pos="0">
                <a:srgbClr val="2662B0"/>
              </a:gs>
              <a:gs pos="100000">
                <a:srgbClr val="0A2A6E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877951" y="117305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战略规划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6215298" y="2856212"/>
            <a:ext cx="4741079" cy="4142447"/>
          </a:xfrm>
          <a:custGeom>
            <a:avLst/>
            <a:gdLst>
              <a:gd name="T0" fmla="*/ 0 w 2075"/>
              <a:gd name="T1" fmla="*/ 1813 h 1813"/>
              <a:gd name="T2" fmla="*/ 1810 w 2075"/>
              <a:gd name="T3" fmla="*/ 0 h 1813"/>
              <a:gd name="T4" fmla="*/ 2075 w 2075"/>
              <a:gd name="T5" fmla="*/ 0 h 1813"/>
              <a:gd name="T6" fmla="*/ 263 w 2075"/>
              <a:gd name="T7" fmla="*/ 1813 h 1813"/>
              <a:gd name="T8" fmla="*/ 0 w 2075"/>
              <a:gd name="T9" fmla="*/ 1813 h 1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5" h="1813">
                <a:moveTo>
                  <a:pt x="0" y="1813"/>
                </a:moveTo>
                <a:lnTo>
                  <a:pt x="1810" y="0"/>
                </a:lnTo>
                <a:lnTo>
                  <a:pt x="2075" y="0"/>
                </a:lnTo>
                <a:lnTo>
                  <a:pt x="263" y="1813"/>
                </a:lnTo>
                <a:lnTo>
                  <a:pt x="0" y="1813"/>
                </a:lnTo>
                <a:close/>
              </a:path>
            </a:pathLst>
          </a:custGeom>
          <a:gradFill>
            <a:gsLst>
              <a:gs pos="0">
                <a:srgbClr val="C21302"/>
              </a:gs>
              <a:gs pos="100000">
                <a:srgbClr val="940B0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9"/>
          <p:cNvSpPr/>
          <p:nvPr/>
        </p:nvSpPr>
        <p:spPr bwMode="auto">
          <a:xfrm>
            <a:off x="0" y="-2691761"/>
            <a:ext cx="4741079" cy="4142447"/>
          </a:xfrm>
          <a:custGeom>
            <a:avLst/>
            <a:gdLst>
              <a:gd name="T0" fmla="*/ 0 w 2075"/>
              <a:gd name="T1" fmla="*/ 1813 h 1813"/>
              <a:gd name="T2" fmla="*/ 1810 w 2075"/>
              <a:gd name="T3" fmla="*/ 0 h 1813"/>
              <a:gd name="T4" fmla="*/ 2075 w 2075"/>
              <a:gd name="T5" fmla="*/ 0 h 1813"/>
              <a:gd name="T6" fmla="*/ 263 w 2075"/>
              <a:gd name="T7" fmla="*/ 1813 h 1813"/>
              <a:gd name="T8" fmla="*/ 0 w 2075"/>
              <a:gd name="T9" fmla="*/ 1813 h 1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5" h="1813">
                <a:moveTo>
                  <a:pt x="0" y="1813"/>
                </a:moveTo>
                <a:lnTo>
                  <a:pt x="1810" y="0"/>
                </a:lnTo>
                <a:lnTo>
                  <a:pt x="2075" y="0"/>
                </a:lnTo>
                <a:lnTo>
                  <a:pt x="263" y="1813"/>
                </a:lnTo>
                <a:lnTo>
                  <a:pt x="0" y="18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2753999" y="1128601"/>
            <a:ext cx="1329987" cy="261610"/>
          </a:xfrm>
          <a:prstGeom prst="parallelogram">
            <a:avLst>
              <a:gd name="adj" fmla="val 39564"/>
            </a:avLst>
          </a:prstGeom>
          <a:solidFill>
            <a:srgbClr val="C21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</a:rPr>
              <a:t>市场定位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1377000" y="1139690"/>
            <a:ext cx="1329986" cy="261610"/>
          </a:xfrm>
          <a:prstGeom prst="parallelogram">
            <a:avLst>
              <a:gd name="adj" fmla="val 39564"/>
            </a:avLst>
          </a:prstGeom>
          <a:solidFill>
            <a:srgbClr val="0A2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五年规划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4455968"/>
            <a:ext cx="12190476" cy="2402031"/>
          </a:xfrm>
          <a:prstGeom prst="rect">
            <a:avLst/>
          </a:prstGeom>
        </p:spPr>
      </p:pic>
      <p:sp>
        <p:nvSpPr>
          <p:cNvPr id="17" name="TextBox 11"/>
          <p:cNvSpPr txBox="1"/>
          <p:nvPr/>
        </p:nvSpPr>
        <p:spPr>
          <a:xfrm>
            <a:off x="530232" y="3429000"/>
            <a:ext cx="6632567" cy="154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2023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年新建</a:t>
            </a: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亩精密轴承智能制造工厂</a:t>
            </a:r>
            <a:endParaRPr lang="en-US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2024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年新增全自动生产线</a:t>
            </a: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条，制造容量达到</a:t>
            </a: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8000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万套</a:t>
            </a: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/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</a:t>
            </a:r>
            <a:endParaRPr lang="en-US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2026</a:t>
            </a: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年全面进入主机配套市场，扩大市场占有率</a:t>
            </a:r>
            <a:endParaRPr lang="zh-CN" altLang="en-US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4216" y="1740051"/>
            <a:ext cx="2901174" cy="17924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1044" y="1545937"/>
            <a:ext cx="2412208" cy="179249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702" y="1541252"/>
            <a:ext cx="1685142" cy="17971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746510" y="1359623"/>
            <a:ext cx="2031325" cy="1702405"/>
            <a:chOff x="5080337" y="1243509"/>
            <a:chExt cx="2031325" cy="1702405"/>
          </a:xfrm>
        </p:grpSpPr>
        <p:sp>
          <p:nvSpPr>
            <p:cNvPr id="2" name="文本框 1"/>
            <p:cNvSpPr txBox="1"/>
            <p:nvPr/>
          </p:nvSpPr>
          <p:spPr>
            <a:xfrm>
              <a:off x="5080337" y="1745585"/>
              <a:ext cx="203132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+mn-ea"/>
                  <a:sym typeface="+mn-lt"/>
                </a:rPr>
                <a:t>谢谢</a:t>
              </a:r>
              <a:endPara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147472" y="1243509"/>
              <a:ext cx="18970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C21302"/>
                  </a:solidFill>
                  <a:cs typeface="+mn-ea"/>
                  <a:sym typeface="+mn-lt"/>
                </a:rPr>
                <a:t>THANKS</a:t>
              </a:r>
              <a:endParaRPr lang="zh-CN" altLang="en-US" sz="3600" dirty="0">
                <a:solidFill>
                  <a:srgbClr val="C2130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Rectangle 29"/>
          <p:cNvSpPr/>
          <p:nvPr/>
        </p:nvSpPr>
        <p:spPr>
          <a:xfrm>
            <a:off x="5297917" y="5154904"/>
            <a:ext cx="5703916" cy="767292"/>
          </a:xfrm>
          <a:prstGeom prst="rect">
            <a:avLst/>
          </a:prstGeom>
          <a:solidFill>
            <a:srgbClr val="58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5246735" y="3925002"/>
            <a:ext cx="6229729" cy="114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/>
              <a:t>地址：中国 浙江 宁波  高新区贵驷街道新材料城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ADD: New Materials City, </a:t>
            </a:r>
            <a:r>
              <a:rPr lang="en-US" sz="1200" dirty="0" err="1"/>
              <a:t>Guisi</a:t>
            </a:r>
            <a:r>
              <a:rPr lang="en-US" sz="1200" dirty="0"/>
              <a:t> Street, High-tech Zone, Ningbo, Zhejiang, China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PHONE: +86 </a:t>
            </a:r>
            <a:r>
              <a:rPr lang="en-US" altLang="zh-CN" sz="1200" dirty="0"/>
              <a:t>189-6781-2781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EMAIL: </a:t>
            </a:r>
            <a:r>
              <a:rPr lang="en-US" altLang="zh-CN" sz="1200" dirty="0"/>
              <a:t>13738480315@163.com</a:t>
            </a:r>
            <a:endParaRPr lang="en-US" sz="1200" dirty="0"/>
          </a:p>
        </p:txBody>
      </p:sp>
      <p:sp>
        <p:nvSpPr>
          <p:cNvPr id="10" name="矩形 9"/>
          <p:cNvSpPr/>
          <p:nvPr/>
        </p:nvSpPr>
        <p:spPr>
          <a:xfrm>
            <a:off x="5455607" y="5319262"/>
            <a:ext cx="5546226" cy="438576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fontAlgn="ct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文砾轴承欢迎您的光临和指导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平行四边形 21"/>
          <p:cNvSpPr/>
          <p:nvPr/>
        </p:nvSpPr>
        <p:spPr>
          <a:xfrm>
            <a:off x="1412172" y="4788425"/>
            <a:ext cx="3443412" cy="507238"/>
          </a:xfrm>
          <a:prstGeom prst="parallelogram">
            <a:avLst>
              <a:gd name="adj" fmla="val 98704"/>
            </a:avLst>
          </a:prstGeom>
          <a:gradFill flip="none" rotWithShape="1">
            <a:gsLst>
              <a:gs pos="0">
                <a:srgbClr val="2662B0"/>
              </a:gs>
              <a:gs pos="100000">
                <a:srgbClr val="0A2A6E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3" name="平行四边形 22"/>
          <p:cNvSpPr/>
          <p:nvPr/>
        </p:nvSpPr>
        <p:spPr>
          <a:xfrm>
            <a:off x="1280235" y="4098231"/>
            <a:ext cx="4017682" cy="507238"/>
          </a:xfrm>
          <a:prstGeom prst="parallelogram">
            <a:avLst>
              <a:gd name="adj" fmla="val 98704"/>
            </a:avLst>
          </a:prstGeom>
          <a:gradFill flip="none" rotWithShape="1">
            <a:gsLst>
              <a:gs pos="0">
                <a:srgbClr val="C21302"/>
              </a:gs>
              <a:gs pos="100000">
                <a:srgbClr val="940B01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           联系我们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36" y="3145617"/>
            <a:ext cx="2418342" cy="32856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620" y="3842868"/>
            <a:ext cx="1852392" cy="184031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ISLIDE.TEMPLATE" val="https://www.islide.cc;"/>
</p:tagLst>
</file>

<file path=ppt/tags/tag2.xml><?xml version="1.0" encoding="utf-8"?>
<p:tagLst xmlns:p="http://schemas.openxmlformats.org/presentationml/2006/main">
  <p:tag name="ISLIDE.TEMPLATE" val="https://www.islide.cc;"/>
</p:tagLst>
</file>

<file path=ppt/tags/tag3.xml><?xml version="1.0" encoding="utf-8"?>
<p:tagLst xmlns:p="http://schemas.openxmlformats.org/presentationml/2006/main">
  <p:tag name="ISLIDE.TEMPLATE" val="https://www.islide.cc;"/>
</p:tagLst>
</file>

<file path=ppt/tags/tag4.xml><?xml version="1.0" encoding="utf-8"?>
<p:tagLst xmlns:p="http://schemas.openxmlformats.org/presentationml/2006/main">
  <p:tag name="ISLIDE.TEMPLATE" val="https://www.islide.cc;"/>
</p:tagLst>
</file>

<file path=ppt/tags/tag5.xml><?xml version="1.0" encoding="utf-8"?>
<p:tagLst xmlns:p="http://schemas.openxmlformats.org/presentationml/2006/main">
  <p:tag name="ISLIDE.TEMPLATE" val="https://www.islide.cc;"/>
</p:tagLst>
</file>

<file path=ppt/tags/tag6.xml><?xml version="1.0" encoding="utf-8"?>
<p:tagLst xmlns:p="http://schemas.openxmlformats.org/presentationml/2006/main">
  <p:tag name="ISLIDE.TEMPLATE" val="https://www.islide.cc;"/>
  <p:tag name="ISLIDE.ICON" val="#401535;#398660;#398666;#398674;#398658;#398668;#398666;"/>
</p:tagLst>
</file>

<file path=ppt/tags/tag7.xml><?xml version="1.0" encoding="utf-8"?>
<p:tagLst xmlns:p="http://schemas.openxmlformats.org/presentationml/2006/main">
  <p:tag name="ISLIDE.TEMPLATE" val="https://www.islide.cc;"/>
  <p:tag name="ISLIDE.ICON" val="#401535;#398660;#398666;#398674;#398658;#398668;#398666;"/>
</p:tagLst>
</file>

<file path=ppt/tags/tag8.xml><?xml version="1.0" encoding="utf-8"?>
<p:tagLst xmlns:p="http://schemas.openxmlformats.org/presentationml/2006/main">
  <p:tag name="ISLIDE.TEMPLATE" val="https://www.islide.cc;"/>
  <p:tag name="ISLIDE.ICON" val="#401535;#398660;#398666;#398674;#398658;#398668;#398666;"/>
</p:tagLst>
</file>

<file path=ppt/tags/tag9.xml><?xml version="1.0" encoding="utf-8"?>
<p:tagLst xmlns:p="http://schemas.openxmlformats.org/presentationml/2006/main">
  <p:tag name="ISLIDE.TEMPLATE" val="https://www.islide.cc;"/>
</p:tagLst>
</file>

<file path=ppt/tags/tag10.xml><?xml version="1.0" encoding="utf-8"?>
<p:tagLst xmlns:p="http://schemas.openxmlformats.org/presentationml/2006/main">
  <p:tag name="ISLIDE.TEMPLATE" val="https://www.islide.cc;"/>
</p:tagLst>
</file>

<file path=ppt/tags/tag11.xml><?xml version="1.0" encoding="utf-8"?>
<p:tagLst xmlns:p="http://schemas.openxmlformats.org/presentationml/2006/main">
  <p:tag name="ISLIDE.TEMPLATE" val="https://www.islide.cc;"/>
</p:tagLst>
</file>

<file path=ppt/tags/tag12.xml><?xml version="1.0" encoding="utf-8"?>
<p:tagLst xmlns:p="http://schemas.openxmlformats.org/presentationml/2006/main">
  <p:tag name="ISLIDE.TEMPLATE" val="https://www.islide.cc;"/>
</p:tagLst>
</file>

<file path=ppt/tags/tag13.xml><?xml version="1.0" encoding="utf-8"?>
<p:tagLst xmlns:p="http://schemas.openxmlformats.org/presentationml/2006/main">
  <p:tag name="ISLIDE.TEMPLATE" val="https://www.islide.cc;"/>
</p:tagLst>
</file>

<file path=ppt/tags/tag14.xml><?xml version="1.0" encoding="utf-8"?>
<p:tagLst xmlns:p="http://schemas.openxmlformats.org/presentationml/2006/main">
  <p:tag name="ISLIDE.TEMPLATE" val="#378352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DA4500"/>
      </a:accent1>
      <a:accent2>
        <a:srgbClr val="BA010F"/>
      </a:accent2>
      <a:accent3>
        <a:srgbClr val="0B1717"/>
      </a:accent3>
      <a:accent4>
        <a:srgbClr val="0E3D48"/>
      </a:accent4>
      <a:accent5>
        <a:srgbClr val="6F92A1"/>
      </a:accent5>
      <a:accent6>
        <a:srgbClr val="87EEFF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DA4500"/>
    </a:accent1>
    <a:accent2>
      <a:srgbClr val="BA010F"/>
    </a:accent2>
    <a:accent3>
      <a:srgbClr val="0B1717"/>
    </a:accent3>
    <a:accent4>
      <a:srgbClr val="0E3D48"/>
    </a:accent4>
    <a:accent5>
      <a:srgbClr val="6F92A1"/>
    </a:accent5>
    <a:accent6>
      <a:srgbClr val="87EEFF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Mila</Template>
  <TotalTime>0</TotalTime>
  <Words>969</Words>
  <Application>WPS 演示</Application>
  <PresentationFormat>宽屏</PresentationFormat>
  <Paragraphs>193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方正清刻本悦宋简体</vt:lpstr>
      <vt:lpstr>Impact</vt:lpstr>
      <vt:lpstr>Arial Black</vt:lpstr>
      <vt:lpstr>微软雅黑</vt:lpstr>
      <vt:lpstr>Calibri</vt:lpstr>
      <vt:lpstr>Arial Unicode MS</vt:lpstr>
      <vt:lpstr>主题5</vt:lpstr>
      <vt:lpstr>宁波文砾轴承有限公司 宁波文砾智能科技有限公司</vt:lpstr>
      <vt:lpstr>PowerPoint 演示文稿</vt:lpstr>
      <vt:lpstr>PowerPoint 演示文稿</vt:lpstr>
      <vt:lpstr>公司概况</vt:lpstr>
      <vt:lpstr>组织结构</vt:lpstr>
      <vt:lpstr>PowerPoint 演示文稿</vt:lpstr>
      <vt:lpstr>工艺流程</vt:lpstr>
      <vt:lpstr>研发能力</vt:lpstr>
      <vt:lpstr>品质保证</vt:lpstr>
      <vt:lpstr>现场照片</vt:lpstr>
      <vt:lpstr>PowerPoint 演示文稿</vt:lpstr>
      <vt:lpstr>产品组成</vt:lpstr>
      <vt:lpstr>市场应用</vt:lpstr>
      <vt:lpstr>PowerPoint 演示文稿</vt:lpstr>
      <vt:lpstr>PowerPoint 演示文稿</vt:lpstr>
      <vt:lpstr>PowerPoint 演示文稿</vt:lpstr>
    </vt:vector>
  </TitlesOfParts>
  <Company>iSlide</Company>
  <LinksUpToDate>false</LinksUpToDate>
  <SharedDoc>false</SharedDoc>
  <HyperlinksChanged>false</HyperlinksChanged>
  <AppVersion>14.0000</AppVersion>
  <Manager>iSlide</Manager>
  <HyperlinkBase>https://www.islide.cc</HyperlinkBas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iSlide® PowerPoint standard template</dc:title>
  <dc:creator>Mila</dc:creator>
  <cp:lastModifiedBy>lenono</cp:lastModifiedBy>
  <cp:revision>12</cp:revision>
  <cp:lastPrinted>2020-03-10T16:00:00Z</cp:lastPrinted>
  <dcterms:created xsi:type="dcterms:W3CDTF">2020-03-10T16:00:00Z</dcterms:created>
  <dcterms:modified xsi:type="dcterms:W3CDTF">2022-01-04T01:39:17Z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CV">
    <vt:lpwstr>DC21D3287411421C8626B2BFB3B0E26F</vt:lpwstr>
  </property>
  <property fmtid="{D5CDD505-2E9C-101B-9397-08002B2CF9AE}" pid="4" name="KSOProductBuildVer">
    <vt:lpwstr>2052-11.1.0.11115</vt:lpwstr>
  </property>
</Properties>
</file>